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2524" r:id="rId5"/>
    <p:sldId id="2527" r:id="rId6"/>
    <p:sldId id="2525" r:id="rId7"/>
    <p:sldId id="2526" r:id="rId8"/>
    <p:sldId id="3049" r:id="rId9"/>
    <p:sldId id="3099" r:id="rId10"/>
    <p:sldId id="3100" r:id="rId11"/>
    <p:sldId id="3101" r:id="rId12"/>
    <p:sldId id="2959" r:id="rId13"/>
    <p:sldId id="3050" r:id="rId14"/>
    <p:sldId id="2960" r:id="rId15"/>
    <p:sldId id="3051" r:id="rId16"/>
    <p:sldId id="2965" r:id="rId17"/>
    <p:sldId id="2961" r:id="rId18"/>
    <p:sldId id="3046" r:id="rId19"/>
    <p:sldId id="3044" r:id="rId20"/>
    <p:sldId id="3052" r:id="rId21"/>
    <p:sldId id="3102" r:id="rId22"/>
    <p:sldId id="3108" r:id="rId23"/>
    <p:sldId id="3105" r:id="rId24"/>
    <p:sldId id="3106" r:id="rId25"/>
    <p:sldId id="3107" r:id="rId26"/>
    <p:sldId id="3048" r:id="rId27"/>
    <p:sldId id="3045" r:id="rId28"/>
    <p:sldId id="3043" r:id="rId29"/>
    <p:sldId id="3064" r:id="rId30"/>
    <p:sldId id="3065" r:id="rId31"/>
    <p:sldId id="3055" r:id="rId32"/>
    <p:sldId id="3056" r:id="rId33"/>
    <p:sldId id="3058" r:id="rId34"/>
    <p:sldId id="3059" r:id="rId35"/>
    <p:sldId id="3054" r:id="rId36"/>
    <p:sldId id="3060" r:id="rId37"/>
    <p:sldId id="3063" r:id="rId38"/>
    <p:sldId id="3062" r:id="rId39"/>
    <p:sldId id="3070" r:id="rId40"/>
    <p:sldId id="3071" r:id="rId41"/>
    <p:sldId id="3085" r:id="rId42"/>
    <p:sldId id="3089" r:id="rId43"/>
    <p:sldId id="3086" r:id="rId44"/>
    <p:sldId id="3087" r:id="rId45"/>
    <p:sldId id="3088" r:id="rId46"/>
    <p:sldId id="3091" r:id="rId47"/>
    <p:sldId id="3093" r:id="rId48"/>
    <p:sldId id="3090" r:id="rId49"/>
    <p:sldId id="3109" r:id="rId50"/>
    <p:sldId id="3110" r:id="rId51"/>
    <p:sldId id="3111" r:id="rId52"/>
    <p:sldId id="3112" r:id="rId53"/>
    <p:sldId id="2528" r:id="rId54"/>
    <p:sldId id="2529" r:id="rId55"/>
    <p:sldId id="3113" r:id="rId56"/>
    <p:sldId id="3114" r:id="rId57"/>
    <p:sldId id="3115" r:id="rId58"/>
    <p:sldId id="2962" r:id="rId59"/>
  </p:sldIdLst>
  <p:sldSz cx="12192000" cy="6858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Gill Sans MT" panose="020B0502020104020203" pitchFamily="34" charset="0"/>
      <p:regular r:id="rId66"/>
      <p:bold r:id="rId67"/>
      <p:italic r:id="rId68"/>
      <p:boldItalic r:id="rId69"/>
    </p:embeddedFont>
    <p:embeddedFont>
      <p:font typeface="Gill Sans Nova Light" panose="020B0302020104020203" pitchFamily="34" charset="0"/>
      <p:regular r:id="rId70"/>
      <p:italic r:id="rId71"/>
    </p:embeddedFont>
  </p:embeddedFont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0990E53-D662-4AC3-9844-4B399E8DDCF8}">
          <p14:sldIdLst>
            <p14:sldId id="2524"/>
            <p14:sldId id="2527"/>
            <p14:sldId id="2525"/>
            <p14:sldId id="2526"/>
            <p14:sldId id="3049"/>
            <p14:sldId id="3099"/>
            <p14:sldId id="3100"/>
            <p14:sldId id="3101"/>
            <p14:sldId id="2959"/>
            <p14:sldId id="3050"/>
            <p14:sldId id="2960"/>
            <p14:sldId id="3051"/>
            <p14:sldId id="2965"/>
            <p14:sldId id="2961"/>
            <p14:sldId id="3046"/>
            <p14:sldId id="3044"/>
            <p14:sldId id="3052"/>
            <p14:sldId id="3102"/>
            <p14:sldId id="3108"/>
            <p14:sldId id="3105"/>
            <p14:sldId id="3106"/>
            <p14:sldId id="3107"/>
            <p14:sldId id="3048"/>
            <p14:sldId id="3045"/>
            <p14:sldId id="3043"/>
            <p14:sldId id="3064"/>
            <p14:sldId id="3065"/>
            <p14:sldId id="3055"/>
            <p14:sldId id="3056"/>
            <p14:sldId id="3058"/>
            <p14:sldId id="3059"/>
            <p14:sldId id="3054"/>
            <p14:sldId id="3060"/>
            <p14:sldId id="3063"/>
            <p14:sldId id="3062"/>
            <p14:sldId id="3070"/>
            <p14:sldId id="3071"/>
            <p14:sldId id="3085"/>
            <p14:sldId id="3089"/>
            <p14:sldId id="3086"/>
            <p14:sldId id="3087"/>
            <p14:sldId id="3088"/>
            <p14:sldId id="3091"/>
            <p14:sldId id="3093"/>
            <p14:sldId id="3090"/>
            <p14:sldId id="3109"/>
            <p14:sldId id="3110"/>
            <p14:sldId id="3111"/>
            <p14:sldId id="3112"/>
            <p14:sldId id="2528"/>
            <p14:sldId id="2529"/>
            <p14:sldId id="3113"/>
            <p14:sldId id="3114"/>
            <p14:sldId id="3115"/>
            <p14:sldId id="29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300"/>
    <a:srgbClr val="CCCC00"/>
    <a:srgbClr val="3F3F3F"/>
    <a:srgbClr val="1CFF82"/>
    <a:srgbClr val="FFFFFF"/>
    <a:srgbClr val="74C046"/>
    <a:srgbClr val="D5AE76"/>
    <a:srgbClr val="FF00F7"/>
    <a:srgbClr val="662D91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8B522C-F3B1-495E-A398-0EA0CF3329B5}" v="5" dt="2022-09-12T20:28:53.41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80256" autoAdjust="0"/>
  </p:normalViewPr>
  <p:slideViewPr>
    <p:cSldViewPr snapToGrid="0" snapToObjects="1" showGuides="1">
      <p:cViewPr varScale="1">
        <p:scale>
          <a:sx n="62" d="100"/>
          <a:sy n="62" d="100"/>
        </p:scale>
        <p:origin x="78" y="1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766" y="78"/>
      </p:cViewPr>
      <p:guideLst/>
    </p:cSldViewPr>
  </p:notesViewPr>
  <p:gridSpacing cx="216001" cy="216001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5.fntdata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10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5DB661-9218-4D06-90BF-49C4452C0C70}" type="datetime1">
              <a:rPr lang="fr-FR" smtClean="0"/>
              <a:t>12/09/2022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69ED3DB-095D-4A24-825E-62E1C3701A02}" type="datetime1">
              <a:rPr lang="fr-FR" noProof="0" smtClean="0"/>
              <a:t>12/09/2022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&lt;</a:t>
            </a:r>
            <a:r>
              <a:rPr lang="fr-CA" dirty="0" err="1"/>
              <a:t>pre</a:t>
            </a:r>
            <a:r>
              <a:rPr lang="fr-CA" dirty="0"/>
              <a:t>&gt;&lt;code&gt;</a:t>
            </a:r>
          </a:p>
          <a:p>
            <a:r>
              <a:rPr lang="fr-CA" dirty="0"/>
              <a:t>----------begin_max5_patcher----------</a:t>
            </a:r>
          </a:p>
          <a:p>
            <a:r>
              <a:rPr lang="fr-CA" dirty="0"/>
              <a:t>1255.3oc0Z01aahDD9yNR4+.hO6a0Ny998o9+nsJB6vk5Ja.gw8Rup6+9MKX</a:t>
            </a:r>
          </a:p>
          <a:p>
            <a:r>
              <a:rPr lang="fr-CA" dirty="0"/>
              <a:t>RhRvFNXglToTaOKdmcdXlm4YW7ut8lUwaxeL8XbzeF84nUq9EYYUsMukUsFV</a:t>
            </a:r>
          </a:p>
          <a:p>
            <a:r>
              <a:rPr lang="fr-CA" dirty="0"/>
              <a:t>EeH4ws6SNVegwGROdL4gz30mGrJ8wp5A1Fo4OYM6zgcY6Sqp+N3Krlepp0Lz</a:t>
            </a:r>
          </a:p>
          <a:p>
            <a:r>
              <a:rPr lang="fr-CA" dirty="0"/>
              <a:t>Zd280SP9lu+Gpmmhlqr5mEoMKv33nu1NVQR01usK6g6JS2V0LL.ZNSCHHUJP</a:t>
            </a:r>
          </a:p>
          <a:p>
            <a:r>
              <a:rPr lang="fr-CA" dirty="0"/>
              <a:t>fN5sl0Qn.XRA3zZPoLZiTBqiHabZHjwi9Z8D9u2di+U5k0SGG1DA1mrVTldL</a:t>
            </a:r>
          </a:p>
          <a:p>
            <a:r>
              <a:rPr lang="fr-CA" dirty="0"/>
              <a:t>MqJoZWd1c62kktM+TV0qAkQAUR2ngJtiybZE2XQgTaPkTeInBmSnJIBlbFiz</a:t>
            </a:r>
          </a:p>
          <a:p>
            <a:r>
              <a:rPr lang="fr-CA" dirty="0"/>
              <a:t>NdXPHXVqx5Hf.rFmDUW.FPGSMYXfhkMokcGvvyqyxjCoUok2klkrYecjv6FM</a:t>
            </a:r>
          </a:p>
          <a:p>
            <a:r>
              <a:rPr lang="fr-CA" dirty="0"/>
              <a:t>vtPCyUPi0TxYR1C8UGILLs1BNmQZrbt0WGILBlyAbovYkVqi9+0QJd.RNVDT</a:t>
            </a:r>
          </a:p>
          <a:p>
            <a:r>
              <a:rPr lang="fr-CA" dirty="0"/>
              <a:t>QMYTgajTthwgVkQgFi.sdTAYfidO3HNGqS.hORnhX5nBnXnTqMbhuUPIKbkG</a:t>
            </a:r>
          </a:p>
          <a:p>
            <a:r>
              <a:rPr lang="fr-CA" dirty="0"/>
              <a:t>U3LqB4BtD0nlL6BDpbkdOu3V7Lx4JTiu8jzvfWWVgbICcnSgJmAj.p0ye6Ib</a:t>
            </a:r>
          </a:p>
          <a:p>
            <a:r>
              <a:rPr lang="fr-CA" dirty="0"/>
              <a:t>YfJ834k6pVqanZtaOwWDnxLdnpqBv4CpxR+aZA+VjpjV2oQIQah11MmkrazP</a:t>
            </a:r>
          </a:p>
          <a:p>
            <a:r>
              <a:rPr lang="fr-CA" dirty="0"/>
              <a:t>1EsDbcZom9aDM2EbESPsuPm0PzTRG0aWqlUloIKvQHGa1AIwi4LTjBNqyp4J</a:t>
            </a:r>
          </a:p>
          <a:p>
            <a:r>
              <a:rPr lang="fr-CA" dirty="0"/>
              <a:t>wkRNBh9lKS4LcL.GMFf.iJNrFRkKp7fwuGLHY5X.LVLvZzLiPHIQsnlTpffc</a:t>
            </a:r>
          </a:p>
          <a:p>
            <a:r>
              <a:rPr lang="fr-CA" dirty="0"/>
              <a:t>NwfMmppxyBm1kt.C7Ja9oecKNhLDcBmhJJjBAkV34FTTXCRGsaHiyRjDfGPj</a:t>
            </a:r>
          </a:p>
          <a:p>
            <a:r>
              <a:rPr lang="fr-CA" dirty="0"/>
              <a:t>0jCx2+.hcJ.BInmY4JRehg9GoaS39vCHxIAHjFVNWSELbNHPgYNgiknqJpBQ</a:t>
            </a:r>
          </a:p>
          <a:p>
            <a:r>
              <a:rPr lang="fr-CA" dirty="0"/>
              <a:t>W0tYRrNFAKbM0tkLJIQaApq5hjmfSIOwH3LgjDnx0zaQCedKbVjLkfn+pSfA</a:t>
            </a:r>
          </a:p>
          <a:p>
            <a:r>
              <a:rPr lang="fr-CA" dirty="0"/>
              <a:t>sROMiyvURh7kFOTYJWBX9qx7CG+4gM466IKZ.IJi9nI6FKjbFhjXTtjTw6jB</a:t>
            </a:r>
          </a:p>
          <a:p>
            <a:r>
              <a:rPr lang="fr-CA" dirty="0"/>
              <a:t>GwwXl0s98k35LjuDOYsHfKnXAoO8sELRwGDFDXRsdopAlGODF.sZgCQ32GCx</a:t>
            </a:r>
          </a:p>
          <a:p>
            <a:r>
              <a:rPr lang="fr-CA" dirty="0"/>
              <a:t>3xP55vk.cOrH++AEzzQVhQ9AohYzmbTmXw7UwboDjhxcYUQepHu3TwkN19Kv</a:t>
            </a:r>
          </a:p>
          <a:p>
            <a:r>
              <a:rPr lang="fr-CA" dirty="0"/>
              <a:t>lx6BOd9vG6HlIwE9PQvqiHWHXE2le3PZV0aCLwziE7ZwBsAC+xGvlPp4dD+c</a:t>
            </a:r>
          </a:p>
          <a:p>
            <a:r>
              <a:rPr lang="fr-CA" dirty="0"/>
              <a:t>ar.WKVDF2hEK3ziE9UikF9zEIVld8ha.kKgLTt7g436nMU1vQefmsESp5WDy</a:t>
            </a:r>
          </a:p>
          <a:p>
            <a:r>
              <a:rPr lang="fr-CA" dirty="0"/>
              <a:t>ozw+YezCTWwhHTomb6P0T5Fd91K1Dtl24mW4nOtxVxkl6su6ORxQGlm4cVhv</a:t>
            </a:r>
          </a:p>
          <a:p>
            <a:r>
              <a:rPr lang="fr-CA" dirty="0"/>
              <a:t>b5m53nO30VNodCylYI1+HUd8OEk5o0OvqB9i4mJ21tLZ+YiDwed8be5wpcY0</a:t>
            </a:r>
          </a:p>
          <a:p>
            <a:r>
              <a:rPr lang="fr-CA" dirty="0"/>
              <a:t>OqlWbU9mrPzUw4A6P+O9hk0g1k1g9oB60glv5PnWGpBqC6GREAygByBeOz+L</a:t>
            </a:r>
          </a:p>
          <a:p>
            <a:r>
              <a:rPr lang="fr-CA" dirty="0"/>
              <a:t>XWVGpVZGJGhCwvkz3eRTKqCgE1g0SUuE9nKrNr2BezFVG1OjJCmCG18PLbNb</a:t>
            </a:r>
          </a:p>
          <a:p>
            <a:r>
              <a:rPr lang="fr-CA" dirty="0"/>
              <a:t>P8CwvUGBCpeX6xJDNbPTaP3RZfAkzztrBfCGl+BW2oA0bJfceWV2IVV2gi2c</a:t>
            </a:r>
          </a:p>
          <a:p>
            <a:r>
              <a:rPr lang="fr-CA" dirty="0"/>
              <a:t>m0CmTT7izxim+FMdhT8+87R+msqa97trlO2HcOtL8G6Z+JvYaIkjz7JRW9ox</a:t>
            </a:r>
          </a:p>
          <a:p>
            <a:r>
              <a:rPr lang="fr-CA" dirty="0"/>
              <a:t>5UX7i5yaQK9P98okYm1Ue4jEev58c8NKxRnsUTjzDV06.41anK3+.1LbBx.</a:t>
            </a:r>
          </a:p>
          <a:p>
            <a:r>
              <a:rPr lang="fr-CA" dirty="0"/>
              <a:t>-----------end_max5_patcher-----------</a:t>
            </a:r>
          </a:p>
          <a:p>
            <a:r>
              <a:rPr lang="fr-CA" dirty="0"/>
              <a:t>&lt;/code&gt;&lt;/</a:t>
            </a:r>
            <a:r>
              <a:rPr lang="fr-CA" dirty="0" err="1"/>
              <a:t>pre</a:t>
            </a:r>
            <a:r>
              <a:rPr lang="fr-CA" dirty="0"/>
              <a:t>&gt;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fr-FR" noProof="0" smtClean="0"/>
              <a:t>13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72961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&lt;</a:t>
            </a:r>
            <a:r>
              <a:rPr lang="fr-CA" dirty="0" err="1"/>
              <a:t>pre</a:t>
            </a:r>
            <a:r>
              <a:rPr lang="fr-CA" dirty="0"/>
              <a:t>&gt;&lt;code&gt;</a:t>
            </a:r>
          </a:p>
          <a:p>
            <a:r>
              <a:rPr lang="fr-CA" dirty="0"/>
              <a:t>----------begin_max5_patcher----------</a:t>
            </a:r>
          </a:p>
          <a:p>
            <a:r>
              <a:rPr lang="fr-CA" dirty="0"/>
              <a:t>1255.3oc0Z01aahDD9yNR4+.hO6a0Ny998o9+nsJB6vk5Ja.gw8Rup6+9MKX</a:t>
            </a:r>
          </a:p>
          <a:p>
            <a:r>
              <a:rPr lang="fr-CA" dirty="0"/>
              <a:t>RhRvFNXglToTaOKdmcdXlm4YW7ut8lUwaxeL8XbzeF84nUq9EYYUsMukUsFV</a:t>
            </a:r>
          </a:p>
          <a:p>
            <a:r>
              <a:rPr lang="fr-CA" dirty="0"/>
              <a:t>EeH4ws6SNVegwGROdL4gz30mGrJ8wp5A1Fo4OYM6zgcY6Sqp+N3Krlepp0Lz</a:t>
            </a:r>
          </a:p>
          <a:p>
            <a:r>
              <a:rPr lang="fr-CA" dirty="0"/>
              <a:t>Zd280SP9lu+Gpmmhlqr5mEoMKv33nu1NVQR01usK6g6JS2V0LL.ZNSCHHUJP</a:t>
            </a:r>
          </a:p>
          <a:p>
            <a:r>
              <a:rPr lang="fr-CA" dirty="0"/>
              <a:t>fN5sl0Qn.XRA3zZPoLZiTBqiHabZHjwi9Z8D9u2di+U5k0SGG1DA1mrVTldL</a:t>
            </a:r>
          </a:p>
          <a:p>
            <a:r>
              <a:rPr lang="fr-CA" dirty="0"/>
              <a:t>MqJoZWd1c62kktM+TV0qAkQAUR2ngJtiybZE2XQgTaPkTeInBmSnJIBlbFiz</a:t>
            </a:r>
          </a:p>
          <a:p>
            <a:r>
              <a:rPr lang="fr-CA" dirty="0"/>
              <a:t>NdXPHXVqx5Hf.rFmDUW.FPGSMYXfhkMokcGvvyqyxjCoUok2klkrYecjv6FM</a:t>
            </a:r>
          </a:p>
          <a:p>
            <a:r>
              <a:rPr lang="fr-CA" dirty="0"/>
              <a:t>vtPCyUPi0TxYR1C8UGILLs1BNmQZrbt0WGILBlyAbovYkVqi9+0QJd.RNVDT</a:t>
            </a:r>
          </a:p>
          <a:p>
            <a:r>
              <a:rPr lang="fr-CA" dirty="0"/>
              <a:t>QMYTgajTthwgVkQgFi.sdTAYfidO3HNGqS.hORnhX5nBnXnTqMbhuUPIKbkG</a:t>
            </a:r>
          </a:p>
          <a:p>
            <a:r>
              <a:rPr lang="fr-CA" dirty="0"/>
              <a:t>U3LqB4BtD0nlL6BDpbkdOu3V7Lx4JTiu8jzvfWWVgbICcnSgJmAj.p0ye6Ib</a:t>
            </a:r>
          </a:p>
          <a:p>
            <a:r>
              <a:rPr lang="fr-CA" dirty="0"/>
              <a:t>YfJ834k6pVqanZtaOwWDnxLdnpqBv4CpxR+aZA+VjpjV2oQIQah11MmkrazP</a:t>
            </a:r>
          </a:p>
          <a:p>
            <a:r>
              <a:rPr lang="fr-CA" dirty="0"/>
              <a:t>1EsDbcZom9aDM2EbESPsuPm0PzTRG0aWqlUloIKvQHGa1AIwi4LTjBNqyp4J</a:t>
            </a:r>
          </a:p>
          <a:p>
            <a:r>
              <a:rPr lang="fr-CA" dirty="0"/>
              <a:t>wkRNBh9lKS4LcL.GMFf.iJNrFRkKp7fwuGLHY5X.LVLvZzLiPHIQsnlTpffc</a:t>
            </a:r>
          </a:p>
          <a:p>
            <a:r>
              <a:rPr lang="fr-CA" dirty="0"/>
              <a:t>NwfMmppxyBm1kt.C7Ja9oecKNhLDcBmhJJjBAkV34FTTXCRGsaHiyRjDfGPj</a:t>
            </a:r>
          </a:p>
          <a:p>
            <a:r>
              <a:rPr lang="fr-CA" dirty="0"/>
              <a:t>0jCx2+.hcJ.BInmY4JRehg9GoaS39vCHxIAHjFVNWSELbNHPgYNgiknqJpBQ</a:t>
            </a:r>
          </a:p>
          <a:p>
            <a:r>
              <a:rPr lang="fr-CA" dirty="0"/>
              <a:t>W0tYRrNFAKbM0tkLJIQaApq5hjmfSIOwH3LgjDnx0zaQCedKbVjLkfn+pSfA</a:t>
            </a:r>
          </a:p>
          <a:p>
            <a:r>
              <a:rPr lang="fr-CA" dirty="0"/>
              <a:t>sROMiyvURh7kFOTYJWBX9qx7CG+4gM466IKZ.IJi9nI6FKjbFhjXTtjTw6jB</a:t>
            </a:r>
          </a:p>
          <a:p>
            <a:r>
              <a:rPr lang="fr-CA" dirty="0"/>
              <a:t>GwwXl0s98k35LjuDOYsHfKnXAoO8sELRwGDFDXRsdopAlGODF.sZgCQ32GCx</a:t>
            </a:r>
          </a:p>
          <a:p>
            <a:r>
              <a:rPr lang="fr-CA" dirty="0"/>
              <a:t>3xP55vk.cOrH++AEzzQVhQ9AohYzmbTmXw7UwboDjhxcYUQepHu3TwkN19Kv</a:t>
            </a:r>
          </a:p>
          <a:p>
            <a:r>
              <a:rPr lang="fr-CA" dirty="0"/>
              <a:t>lx6BOd9vG6HlIwE9PQvqiHWHXE2le3PZV0aCLwziE7ZwBsAC+xGvlPp4dD+c</a:t>
            </a:r>
          </a:p>
          <a:p>
            <a:r>
              <a:rPr lang="fr-CA" dirty="0"/>
              <a:t>ar.WKVDF2hEK3ziE9UikF9zEIVld8ha.kKgLTt7g436nMU1vQefmsESp5WDy</a:t>
            </a:r>
          </a:p>
          <a:p>
            <a:r>
              <a:rPr lang="fr-CA" dirty="0"/>
              <a:t>ozw+YezCTWwhHTomb6P0T5Fd91K1Dtl24mW4nOtxVxkl6su6ORxQGlm4cVhv</a:t>
            </a:r>
          </a:p>
          <a:p>
            <a:r>
              <a:rPr lang="fr-CA" dirty="0"/>
              <a:t>b5m53nO30VNodCylYI1+HUd8OEk5o0OvqB9i4mJ21tLZ+YiDwed8be5wpcY0</a:t>
            </a:r>
          </a:p>
          <a:p>
            <a:r>
              <a:rPr lang="fr-CA" dirty="0"/>
              <a:t>OqlWbU9mrPzUw4A6P+O9hk0g1k1g9oB60glv5PnWGpBqC6GREAygByBeOz+L</a:t>
            </a:r>
          </a:p>
          <a:p>
            <a:r>
              <a:rPr lang="fr-CA" dirty="0"/>
              <a:t>XWVGpVZGJGhCwvkz3eRTKqCgE1g0SUuE9nKrNr2BezFVG1OjJCmCG18PLbNb</a:t>
            </a:r>
          </a:p>
          <a:p>
            <a:r>
              <a:rPr lang="fr-CA" dirty="0"/>
              <a:t>P8CwvUGBCpeX6xJDNbPTaP3RZfAkzztrBfCGl+BW2oA0bJfceWV2IVV2gi2c</a:t>
            </a:r>
          </a:p>
          <a:p>
            <a:r>
              <a:rPr lang="fr-CA" dirty="0"/>
              <a:t>m0CmTT7izxim+FMdhT8+87R+msqa97trlO2HcOtL8G6Z+JvYaIkjz7JRW9ox</a:t>
            </a:r>
          </a:p>
          <a:p>
            <a:r>
              <a:rPr lang="fr-CA" dirty="0"/>
              <a:t>5UX7i5yaQK9P98okYm1Ue4jEev58c8NKxRnsUTjzDV06.41anK3+.1LbBx.</a:t>
            </a:r>
          </a:p>
          <a:p>
            <a:r>
              <a:rPr lang="fr-CA" dirty="0"/>
              <a:t>-----------end_max5_patcher-----------</a:t>
            </a:r>
          </a:p>
          <a:p>
            <a:r>
              <a:rPr lang="fr-CA" dirty="0"/>
              <a:t>&lt;/code&gt;&lt;/</a:t>
            </a:r>
            <a:r>
              <a:rPr lang="fr-CA" dirty="0" err="1"/>
              <a:t>pre</a:t>
            </a:r>
            <a:r>
              <a:rPr lang="fr-CA" dirty="0"/>
              <a:t>&gt;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fr-FR" noProof="0" smtClean="0"/>
              <a:t>24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56031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&lt;</a:t>
            </a:r>
            <a:r>
              <a:rPr lang="fr-CA" dirty="0" err="1"/>
              <a:t>pre</a:t>
            </a:r>
            <a:r>
              <a:rPr lang="fr-CA" dirty="0"/>
              <a:t>&gt;&lt;code&gt;</a:t>
            </a:r>
          </a:p>
          <a:p>
            <a:r>
              <a:rPr lang="fr-CA" dirty="0"/>
              <a:t>----------begin_max5_patcher----------</a:t>
            </a:r>
          </a:p>
          <a:p>
            <a:r>
              <a:rPr lang="fr-CA" dirty="0"/>
              <a:t>1255.3oc0Z01aahDD9yNR4+.hO6a0Ny998o9+nsJB6vk5Ja.gw8Rup6+9MKX</a:t>
            </a:r>
          </a:p>
          <a:p>
            <a:r>
              <a:rPr lang="fr-CA" dirty="0"/>
              <a:t>RhRvFNXglToTaOKdmcdXlm4YW7ut8lUwaxeL8XbzeF84nUq9EYYUsMukUsFV</a:t>
            </a:r>
          </a:p>
          <a:p>
            <a:r>
              <a:rPr lang="fr-CA" dirty="0"/>
              <a:t>EeH4ws6SNVegwGROdL4gz30mGrJ8wp5A1Fo4OYM6zgcY6Sqp+N3Krlepp0Lz</a:t>
            </a:r>
          </a:p>
          <a:p>
            <a:r>
              <a:rPr lang="fr-CA" dirty="0"/>
              <a:t>Zd280SP9lu+Gpmmhlqr5mEoMKv33nu1NVQR01usK6g6JS2V0LL.ZNSCHHUJP</a:t>
            </a:r>
          </a:p>
          <a:p>
            <a:r>
              <a:rPr lang="fr-CA" dirty="0"/>
              <a:t>fN5sl0Qn.XRA3zZPoLZiTBqiHabZHjwi9Z8D9u2di+U5k0SGG1DA1mrVTldL</a:t>
            </a:r>
          </a:p>
          <a:p>
            <a:r>
              <a:rPr lang="fr-CA" dirty="0"/>
              <a:t>MqJoZWd1c62kktM+TV0qAkQAUR2ngJtiybZE2XQgTaPkTeInBmSnJIBlbFiz</a:t>
            </a:r>
          </a:p>
          <a:p>
            <a:r>
              <a:rPr lang="fr-CA" dirty="0"/>
              <a:t>NdXPHXVqx5Hf.rFmDUW.FPGSMYXfhkMokcGvvyqyxjCoUok2klkrYecjv6FM</a:t>
            </a:r>
          </a:p>
          <a:p>
            <a:r>
              <a:rPr lang="fr-CA" dirty="0"/>
              <a:t>vtPCyUPi0TxYR1C8UGILLs1BNmQZrbt0WGILBlyAbovYkVqi9+0QJd.RNVDT</a:t>
            </a:r>
          </a:p>
          <a:p>
            <a:r>
              <a:rPr lang="fr-CA" dirty="0"/>
              <a:t>QMYTgajTthwgVkQgFi.sdTAYfidO3HNGqS.hORnhX5nBnXnTqMbhuUPIKbkG</a:t>
            </a:r>
          </a:p>
          <a:p>
            <a:r>
              <a:rPr lang="fr-CA" dirty="0"/>
              <a:t>U3LqB4BtD0nlL6BDpbkdOu3V7Lx4JTiu8jzvfWWVgbICcnSgJmAj.p0ye6Ib</a:t>
            </a:r>
          </a:p>
          <a:p>
            <a:r>
              <a:rPr lang="fr-CA" dirty="0"/>
              <a:t>YfJ834k6pVqanZtaOwWDnxLdnpqBv4CpxR+aZA+VjpjV2oQIQah11MmkrazP</a:t>
            </a:r>
          </a:p>
          <a:p>
            <a:r>
              <a:rPr lang="fr-CA" dirty="0"/>
              <a:t>1EsDbcZom9aDM2EbESPsuPm0PzTRG0aWqlUloIKvQHGa1AIwi4LTjBNqyp4J</a:t>
            </a:r>
          </a:p>
          <a:p>
            <a:r>
              <a:rPr lang="fr-CA" dirty="0"/>
              <a:t>wkRNBh9lKS4LcL.GMFf.iJNrFRkKp7fwuGLHY5X.LVLvZzLiPHIQsnlTpffc</a:t>
            </a:r>
          </a:p>
          <a:p>
            <a:r>
              <a:rPr lang="fr-CA" dirty="0"/>
              <a:t>NwfMmppxyBm1kt.C7Ja9oecKNhLDcBmhJJjBAkV34FTTXCRGsaHiyRjDfGPj</a:t>
            </a:r>
          </a:p>
          <a:p>
            <a:r>
              <a:rPr lang="fr-CA" dirty="0"/>
              <a:t>0jCx2+.hcJ.BInmY4JRehg9GoaS39vCHxIAHjFVNWSELbNHPgYNgiknqJpBQ</a:t>
            </a:r>
          </a:p>
          <a:p>
            <a:r>
              <a:rPr lang="fr-CA" dirty="0"/>
              <a:t>W0tYRrNFAKbM0tkLJIQaApq5hjmfSIOwH3LgjDnx0zaQCedKbVjLkfn+pSfA</a:t>
            </a:r>
          </a:p>
          <a:p>
            <a:r>
              <a:rPr lang="fr-CA" dirty="0"/>
              <a:t>sROMiyvURh7kFOTYJWBX9qx7CG+4gM466IKZ.IJi9nI6FKjbFhjXTtjTw6jB</a:t>
            </a:r>
          </a:p>
          <a:p>
            <a:r>
              <a:rPr lang="fr-CA" dirty="0"/>
              <a:t>GwwXl0s98k35LjuDOYsHfKnXAoO8sELRwGDFDXRsdopAlGODF.sZgCQ32GCx</a:t>
            </a:r>
          </a:p>
          <a:p>
            <a:r>
              <a:rPr lang="fr-CA" dirty="0"/>
              <a:t>3xP55vk.cOrH++AEzzQVhQ9AohYzmbTmXw7UwboDjhxcYUQepHu3TwkN19Kv</a:t>
            </a:r>
          </a:p>
          <a:p>
            <a:r>
              <a:rPr lang="fr-CA" dirty="0"/>
              <a:t>lx6BOd9vG6HlIwE9PQvqiHWHXE2le3PZV0aCLwziE7ZwBsAC+xGvlPp4dD+c</a:t>
            </a:r>
          </a:p>
          <a:p>
            <a:r>
              <a:rPr lang="fr-CA" dirty="0"/>
              <a:t>ar.WKVDF2hEK3ziE9UikF9zEIVld8ha.kKgLTt7g436nMU1vQefmsESp5WDy</a:t>
            </a:r>
          </a:p>
          <a:p>
            <a:r>
              <a:rPr lang="fr-CA" dirty="0"/>
              <a:t>ozw+YezCTWwhHTomb6P0T5Fd91K1Dtl24mW4nOtxVxkl6su6ORxQGlm4cVhv</a:t>
            </a:r>
          </a:p>
          <a:p>
            <a:r>
              <a:rPr lang="fr-CA" dirty="0"/>
              <a:t>b5m53nO30VNodCylYI1+HUd8OEk5o0OvqB9i4mJ21tLZ+YiDwed8be5wpcY0</a:t>
            </a:r>
          </a:p>
          <a:p>
            <a:r>
              <a:rPr lang="fr-CA" dirty="0"/>
              <a:t>OqlWbU9mrPzUw4A6P+O9hk0g1k1g9oB60glv5PnWGpBqC6GREAygByBeOz+L</a:t>
            </a:r>
          </a:p>
          <a:p>
            <a:r>
              <a:rPr lang="fr-CA" dirty="0"/>
              <a:t>XWVGpVZGJGhCwvkz3eRTKqCgE1g0SUuE9nKrNr2BezFVG1OjJCmCG18PLbNb</a:t>
            </a:r>
          </a:p>
          <a:p>
            <a:r>
              <a:rPr lang="fr-CA" dirty="0"/>
              <a:t>P8CwvUGBCpeX6xJDNbPTaP3RZfAkzztrBfCGl+BW2oA0bJfceWV2IVV2gi2c</a:t>
            </a:r>
          </a:p>
          <a:p>
            <a:r>
              <a:rPr lang="fr-CA" dirty="0"/>
              <a:t>m0CmTT7izxim+FMdhT8+87R+msqa97trlO2HcOtL8G6Z+JvYaIkjz7JRW9ox</a:t>
            </a:r>
          </a:p>
          <a:p>
            <a:r>
              <a:rPr lang="fr-CA" dirty="0"/>
              <a:t>5UX7i5yaQK9P98okYm1Ue4jEev58c8NKxRnsUTjzDV06.41anK3+.1LbBx.</a:t>
            </a:r>
          </a:p>
          <a:p>
            <a:r>
              <a:rPr lang="fr-CA" dirty="0"/>
              <a:t>-----------end_max5_patcher-----------</a:t>
            </a:r>
          </a:p>
          <a:p>
            <a:r>
              <a:rPr lang="fr-CA" dirty="0"/>
              <a:t>&lt;/code&gt;&lt;/</a:t>
            </a:r>
            <a:r>
              <a:rPr lang="fr-CA" dirty="0" err="1"/>
              <a:t>pre</a:t>
            </a:r>
            <a:r>
              <a:rPr lang="fr-CA" dirty="0"/>
              <a:t>&gt;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fr-FR" noProof="0" smtClean="0"/>
              <a:t>25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3878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&lt;</a:t>
            </a:r>
            <a:r>
              <a:rPr lang="fr-CA" dirty="0" err="1"/>
              <a:t>pre</a:t>
            </a:r>
            <a:r>
              <a:rPr lang="fr-CA" dirty="0"/>
              <a:t>&gt;&lt;code&gt;</a:t>
            </a:r>
          </a:p>
          <a:p>
            <a:r>
              <a:rPr lang="fr-CA" dirty="0"/>
              <a:t>----------begin_max5_patcher----------</a:t>
            </a:r>
          </a:p>
          <a:p>
            <a:r>
              <a:rPr lang="fr-CA" dirty="0"/>
              <a:t>1255.3oc0Z01aahDD9yNR4+.hO6a0Ny998o9+nsJB6vk5Ja.gw8Rup6+9MKX</a:t>
            </a:r>
          </a:p>
          <a:p>
            <a:r>
              <a:rPr lang="fr-CA" dirty="0"/>
              <a:t>RhRvFNXglToTaOKdmcdXlm4YW7ut8lUwaxeL8XbzeF84nUq9EYYUsMukUsFV</a:t>
            </a:r>
          </a:p>
          <a:p>
            <a:r>
              <a:rPr lang="fr-CA" dirty="0"/>
              <a:t>EeH4ws6SNVegwGROdL4gz30mGrJ8wp5A1Fo4OYM6zgcY6Sqp+N3Krlepp0Lz</a:t>
            </a:r>
          </a:p>
          <a:p>
            <a:r>
              <a:rPr lang="fr-CA" dirty="0"/>
              <a:t>Zd280SP9lu+Gpmmhlqr5mEoMKv33nu1NVQR01usK6g6JS2V0LL.ZNSCHHUJP</a:t>
            </a:r>
          </a:p>
          <a:p>
            <a:r>
              <a:rPr lang="fr-CA" dirty="0"/>
              <a:t>fN5sl0Qn.XRA3zZPoLZiTBqiHabZHjwi9Z8D9u2di+U5k0SGG1DA1mrVTldL</a:t>
            </a:r>
          </a:p>
          <a:p>
            <a:r>
              <a:rPr lang="fr-CA" dirty="0"/>
              <a:t>MqJoZWd1c62kktM+TV0qAkQAUR2ngJtiybZE2XQgTaPkTeInBmSnJIBlbFiz</a:t>
            </a:r>
          </a:p>
          <a:p>
            <a:r>
              <a:rPr lang="fr-CA" dirty="0"/>
              <a:t>NdXPHXVqx5Hf.rFmDUW.FPGSMYXfhkMokcGvvyqyxjCoUok2klkrYecjv6FM</a:t>
            </a:r>
          </a:p>
          <a:p>
            <a:r>
              <a:rPr lang="fr-CA" dirty="0"/>
              <a:t>vtPCyUPi0TxYR1C8UGILLs1BNmQZrbt0WGILBlyAbovYkVqi9+0QJd.RNVDT</a:t>
            </a:r>
          </a:p>
          <a:p>
            <a:r>
              <a:rPr lang="fr-CA" dirty="0"/>
              <a:t>QMYTgajTthwgVkQgFi.sdTAYfidO3HNGqS.hORnhX5nBnXnTqMbhuUPIKbkG</a:t>
            </a:r>
          </a:p>
          <a:p>
            <a:r>
              <a:rPr lang="fr-CA" dirty="0"/>
              <a:t>U3LqB4BtD0nlL6BDpbkdOu3V7Lx4JTiu8jzvfWWVgbICcnSgJmAj.p0ye6Ib</a:t>
            </a:r>
          </a:p>
          <a:p>
            <a:r>
              <a:rPr lang="fr-CA" dirty="0"/>
              <a:t>YfJ834k6pVqanZtaOwWDnxLdnpqBv4CpxR+aZA+VjpjV2oQIQah11MmkrazP</a:t>
            </a:r>
          </a:p>
          <a:p>
            <a:r>
              <a:rPr lang="fr-CA" dirty="0"/>
              <a:t>1EsDbcZom9aDM2EbESPsuPm0PzTRG0aWqlUloIKvQHGa1AIwi4LTjBNqyp4J</a:t>
            </a:r>
          </a:p>
          <a:p>
            <a:r>
              <a:rPr lang="fr-CA" dirty="0"/>
              <a:t>wkRNBh9lKS4LcL.GMFf.iJNrFRkKp7fwuGLHY5X.LVLvZzLiPHIQsnlTpffc</a:t>
            </a:r>
          </a:p>
          <a:p>
            <a:r>
              <a:rPr lang="fr-CA" dirty="0"/>
              <a:t>NwfMmppxyBm1kt.C7Ja9oecKNhLDcBmhJJjBAkV34FTTXCRGsaHiyRjDfGPj</a:t>
            </a:r>
          </a:p>
          <a:p>
            <a:r>
              <a:rPr lang="fr-CA" dirty="0"/>
              <a:t>0jCx2+.hcJ.BInmY4JRehg9GoaS39vCHxIAHjFVNWSELbNHPgYNgiknqJpBQ</a:t>
            </a:r>
          </a:p>
          <a:p>
            <a:r>
              <a:rPr lang="fr-CA" dirty="0"/>
              <a:t>W0tYRrNFAKbM0tkLJIQaApq5hjmfSIOwH3LgjDnx0zaQCedKbVjLkfn+pSfA</a:t>
            </a:r>
          </a:p>
          <a:p>
            <a:r>
              <a:rPr lang="fr-CA" dirty="0"/>
              <a:t>sROMiyvURh7kFOTYJWBX9qx7CG+4gM466IKZ.IJi9nI6FKjbFhjXTtjTw6jB</a:t>
            </a:r>
          </a:p>
          <a:p>
            <a:r>
              <a:rPr lang="fr-CA" dirty="0"/>
              <a:t>GwwXl0s98k35LjuDOYsHfKnXAoO8sELRwGDFDXRsdopAlGODF.sZgCQ32GCx</a:t>
            </a:r>
          </a:p>
          <a:p>
            <a:r>
              <a:rPr lang="fr-CA" dirty="0"/>
              <a:t>3xP55vk.cOrH++AEzzQVhQ9AohYzmbTmXw7UwboDjhxcYUQepHu3TwkN19Kv</a:t>
            </a:r>
          </a:p>
          <a:p>
            <a:r>
              <a:rPr lang="fr-CA" dirty="0"/>
              <a:t>lx6BOd9vG6HlIwE9PQvqiHWHXE2le3PZV0aCLwziE7ZwBsAC+xGvlPp4dD+c</a:t>
            </a:r>
          </a:p>
          <a:p>
            <a:r>
              <a:rPr lang="fr-CA" dirty="0"/>
              <a:t>ar.WKVDF2hEK3ziE9UikF9zEIVld8ha.kKgLTt7g436nMU1vQefmsESp5WDy</a:t>
            </a:r>
          </a:p>
          <a:p>
            <a:r>
              <a:rPr lang="fr-CA" dirty="0"/>
              <a:t>ozw+YezCTWwhHTomb6P0T5Fd91K1Dtl24mW4nOtxVxkl6su6ORxQGlm4cVhv</a:t>
            </a:r>
          </a:p>
          <a:p>
            <a:r>
              <a:rPr lang="fr-CA" dirty="0"/>
              <a:t>b5m53nO30VNodCylYI1+HUd8OEk5o0OvqB9i4mJ21tLZ+YiDwed8be5wpcY0</a:t>
            </a:r>
          </a:p>
          <a:p>
            <a:r>
              <a:rPr lang="fr-CA" dirty="0"/>
              <a:t>OqlWbU9mrPzUw4A6P+O9hk0g1k1g9oB60glv5PnWGpBqC6GREAygByBeOz+L</a:t>
            </a:r>
          </a:p>
          <a:p>
            <a:r>
              <a:rPr lang="fr-CA" dirty="0"/>
              <a:t>XWVGpVZGJGhCwvkz3eRTKqCgE1g0SUuE9nKrNr2BezFVG1OjJCmCG18PLbNb</a:t>
            </a:r>
          </a:p>
          <a:p>
            <a:r>
              <a:rPr lang="fr-CA" dirty="0"/>
              <a:t>P8CwvUGBCpeX6xJDNbPTaP3RZfAkzztrBfCGl+BW2oA0bJfceWV2IVV2gi2c</a:t>
            </a:r>
          </a:p>
          <a:p>
            <a:r>
              <a:rPr lang="fr-CA" dirty="0"/>
              <a:t>m0CmTT7izxim+FMdhT8+87R+msqa97trlO2HcOtL8G6Z+JvYaIkjz7JRW9ox</a:t>
            </a:r>
          </a:p>
          <a:p>
            <a:r>
              <a:rPr lang="fr-CA" dirty="0"/>
              <a:t>5UX7i5yaQK9P98okYm1Ue4jEev58c8NKxRnsUTjzDV06.41anK3+.1LbBx.</a:t>
            </a:r>
          </a:p>
          <a:p>
            <a:r>
              <a:rPr lang="fr-CA" dirty="0"/>
              <a:t>-----------end_max5_patcher-----------</a:t>
            </a:r>
          </a:p>
          <a:p>
            <a:r>
              <a:rPr lang="fr-CA" dirty="0"/>
              <a:t>&lt;/code&gt;&lt;/</a:t>
            </a:r>
            <a:r>
              <a:rPr lang="fr-CA" dirty="0" err="1"/>
              <a:t>pre</a:t>
            </a:r>
            <a:r>
              <a:rPr lang="fr-CA" dirty="0"/>
              <a:t>&gt;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fr-FR" noProof="0" smtClean="0"/>
              <a:t>28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23304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&lt;</a:t>
            </a:r>
            <a:r>
              <a:rPr lang="fr-CA" dirty="0" err="1"/>
              <a:t>pre</a:t>
            </a:r>
            <a:r>
              <a:rPr lang="fr-CA" dirty="0"/>
              <a:t>&gt;&lt;code&gt;</a:t>
            </a:r>
          </a:p>
          <a:p>
            <a:r>
              <a:rPr lang="fr-CA" dirty="0"/>
              <a:t>----------begin_max5_patcher----------</a:t>
            </a:r>
          </a:p>
          <a:p>
            <a:r>
              <a:rPr lang="fr-CA" dirty="0"/>
              <a:t>1255.3oc0Z01aahDD9yNR4+.hO6a0Ny998o9+nsJB6vk5Ja.gw8Rup6+9MKX</a:t>
            </a:r>
          </a:p>
          <a:p>
            <a:r>
              <a:rPr lang="fr-CA" dirty="0"/>
              <a:t>RhRvFNXglToTaOKdmcdXlm4YW7ut8lUwaxeL8XbzeF84nUq9EYYUsMukUsFV</a:t>
            </a:r>
          </a:p>
          <a:p>
            <a:r>
              <a:rPr lang="fr-CA" dirty="0"/>
              <a:t>EeH4ws6SNVegwGROdL4gz30mGrJ8wp5A1Fo4OYM6zgcY6Sqp+N3Krlepp0Lz</a:t>
            </a:r>
          </a:p>
          <a:p>
            <a:r>
              <a:rPr lang="fr-CA" dirty="0"/>
              <a:t>Zd280SP9lu+Gpmmhlqr5mEoMKv33nu1NVQR01usK6g6JS2V0LL.ZNSCHHUJP</a:t>
            </a:r>
          </a:p>
          <a:p>
            <a:r>
              <a:rPr lang="fr-CA" dirty="0"/>
              <a:t>fN5sl0Qn.XRA3zZPoLZiTBqiHabZHjwi9Z8D9u2di+U5k0SGG1DA1mrVTldL</a:t>
            </a:r>
          </a:p>
          <a:p>
            <a:r>
              <a:rPr lang="fr-CA" dirty="0"/>
              <a:t>MqJoZWd1c62kktM+TV0qAkQAUR2ngJtiybZE2XQgTaPkTeInBmSnJIBlbFiz</a:t>
            </a:r>
          </a:p>
          <a:p>
            <a:r>
              <a:rPr lang="fr-CA" dirty="0"/>
              <a:t>NdXPHXVqx5Hf.rFmDUW.FPGSMYXfhkMokcGvvyqyxjCoUok2klkrYecjv6FM</a:t>
            </a:r>
          </a:p>
          <a:p>
            <a:r>
              <a:rPr lang="fr-CA" dirty="0"/>
              <a:t>vtPCyUPi0TxYR1C8UGILLs1BNmQZrbt0WGILBlyAbovYkVqi9+0QJd.RNVDT</a:t>
            </a:r>
          </a:p>
          <a:p>
            <a:r>
              <a:rPr lang="fr-CA" dirty="0"/>
              <a:t>QMYTgajTthwgVkQgFi.sdTAYfidO3HNGqS.hORnhX5nBnXnTqMbhuUPIKbkG</a:t>
            </a:r>
          </a:p>
          <a:p>
            <a:r>
              <a:rPr lang="fr-CA" dirty="0"/>
              <a:t>U3LqB4BtD0nlL6BDpbkdOu3V7Lx4JTiu8jzvfWWVgbICcnSgJmAj.p0ye6Ib</a:t>
            </a:r>
          </a:p>
          <a:p>
            <a:r>
              <a:rPr lang="fr-CA" dirty="0"/>
              <a:t>YfJ834k6pVqanZtaOwWDnxLdnpqBv4CpxR+aZA+VjpjV2oQIQah11MmkrazP</a:t>
            </a:r>
          </a:p>
          <a:p>
            <a:r>
              <a:rPr lang="fr-CA" dirty="0"/>
              <a:t>1EsDbcZom9aDM2EbESPsuPm0PzTRG0aWqlUloIKvQHGa1AIwi4LTjBNqyp4J</a:t>
            </a:r>
          </a:p>
          <a:p>
            <a:r>
              <a:rPr lang="fr-CA" dirty="0"/>
              <a:t>wkRNBh9lKS4LcL.GMFf.iJNrFRkKp7fwuGLHY5X.LVLvZzLiPHIQsnlTpffc</a:t>
            </a:r>
          </a:p>
          <a:p>
            <a:r>
              <a:rPr lang="fr-CA" dirty="0"/>
              <a:t>NwfMmppxyBm1kt.C7Ja9oecKNhLDcBmhJJjBAkV34FTTXCRGsaHiyRjDfGPj</a:t>
            </a:r>
          </a:p>
          <a:p>
            <a:r>
              <a:rPr lang="fr-CA" dirty="0"/>
              <a:t>0jCx2+.hcJ.BInmY4JRehg9GoaS39vCHxIAHjFVNWSELbNHPgYNgiknqJpBQ</a:t>
            </a:r>
          </a:p>
          <a:p>
            <a:r>
              <a:rPr lang="fr-CA" dirty="0"/>
              <a:t>W0tYRrNFAKbM0tkLJIQaApq5hjmfSIOwH3LgjDnx0zaQCedKbVjLkfn+pSfA</a:t>
            </a:r>
          </a:p>
          <a:p>
            <a:r>
              <a:rPr lang="fr-CA" dirty="0"/>
              <a:t>sROMiyvURh7kFOTYJWBX9qx7CG+4gM466IKZ.IJi9nI6FKjbFhjXTtjTw6jB</a:t>
            </a:r>
          </a:p>
          <a:p>
            <a:r>
              <a:rPr lang="fr-CA" dirty="0"/>
              <a:t>GwwXl0s98k35LjuDOYsHfKnXAoO8sELRwGDFDXRsdopAlGODF.sZgCQ32GCx</a:t>
            </a:r>
          </a:p>
          <a:p>
            <a:r>
              <a:rPr lang="fr-CA" dirty="0"/>
              <a:t>3xP55vk.cOrH++AEzzQVhQ9AohYzmbTmXw7UwboDjhxcYUQepHu3TwkN19Kv</a:t>
            </a:r>
          </a:p>
          <a:p>
            <a:r>
              <a:rPr lang="fr-CA" dirty="0"/>
              <a:t>lx6BOd9vG6HlIwE9PQvqiHWHXE2le3PZV0aCLwziE7ZwBsAC+xGvlPp4dD+c</a:t>
            </a:r>
          </a:p>
          <a:p>
            <a:r>
              <a:rPr lang="fr-CA" dirty="0"/>
              <a:t>ar.WKVDF2hEK3ziE9UikF9zEIVld8ha.kKgLTt7g436nMU1vQefmsESp5WDy</a:t>
            </a:r>
          </a:p>
          <a:p>
            <a:r>
              <a:rPr lang="fr-CA" dirty="0"/>
              <a:t>ozw+YezCTWwhHTomb6P0T5Fd91K1Dtl24mW4nOtxVxkl6su6ORxQGlm4cVhv</a:t>
            </a:r>
          </a:p>
          <a:p>
            <a:r>
              <a:rPr lang="fr-CA" dirty="0"/>
              <a:t>b5m53nO30VNodCylYI1+HUd8OEk5o0OvqB9i4mJ21tLZ+YiDwed8be5wpcY0</a:t>
            </a:r>
          </a:p>
          <a:p>
            <a:r>
              <a:rPr lang="fr-CA" dirty="0"/>
              <a:t>OqlWbU9mrPzUw4A6P+O9hk0g1k1g9oB60glv5PnWGpBqC6GREAygByBeOz+L</a:t>
            </a:r>
          </a:p>
          <a:p>
            <a:r>
              <a:rPr lang="fr-CA" dirty="0"/>
              <a:t>XWVGpVZGJGhCwvkz3eRTKqCgE1g0SUuE9nKrNr2BezFVG1OjJCmCG18PLbNb</a:t>
            </a:r>
          </a:p>
          <a:p>
            <a:r>
              <a:rPr lang="fr-CA" dirty="0"/>
              <a:t>P8CwvUGBCpeX6xJDNbPTaP3RZfAkzztrBfCGl+BW2oA0bJfceWV2IVV2gi2c</a:t>
            </a:r>
          </a:p>
          <a:p>
            <a:r>
              <a:rPr lang="fr-CA" dirty="0"/>
              <a:t>m0CmTT7izxim+FMdhT8+87R+msqa97trlO2HcOtL8G6Z+JvYaIkjz7JRW9ox</a:t>
            </a:r>
          </a:p>
          <a:p>
            <a:r>
              <a:rPr lang="fr-CA" dirty="0"/>
              <a:t>5UX7i5yaQK9P98okYm1Ue4jEev58c8NKxRnsUTjzDV06.41anK3+.1LbBx.</a:t>
            </a:r>
          </a:p>
          <a:p>
            <a:r>
              <a:rPr lang="fr-CA" dirty="0"/>
              <a:t>-----------end_max5_patcher-----------</a:t>
            </a:r>
          </a:p>
          <a:p>
            <a:r>
              <a:rPr lang="fr-CA" dirty="0"/>
              <a:t>&lt;/code&gt;&lt;/</a:t>
            </a:r>
            <a:r>
              <a:rPr lang="fr-CA" dirty="0" err="1"/>
              <a:t>pre</a:t>
            </a:r>
            <a:r>
              <a:rPr lang="fr-CA" dirty="0"/>
              <a:t>&gt;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fr-FR" noProof="0" smtClean="0"/>
              <a:t>29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35845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fr-FR" smtClean="0"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01675"/>
          </a:xfrm>
        </p:spPr>
        <p:txBody>
          <a:bodyPr rtlCol="0"/>
          <a:lstStyle>
            <a:lvl1pPr>
              <a:defRPr spc="0"/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067"/>
            <a:ext cx="10515600" cy="4923896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 dirty="0"/>
              <a:t>Cliquez pour 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u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 rtl="0"/>
            <a:r>
              <a:rPr lang="fr-FR" noProof="0" dirty="0"/>
              <a:t>La légende vient ici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 rtlCol="0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fr-FR" noProof="0" dirty="0"/>
              <a:t>LE TITRE VIENT ICI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pc="0"/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rtl="0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 rtl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rtl="0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CLIQUEZ POUR MODIFIER LE TITRE PRINCIPAL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35528"/>
            <a:ext cx="10515600" cy="98694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fr-FR" noProof="0" dirty="0"/>
              <a:t>CLIQUEZ POUR MODIFIER LE STYLE DU TITRE DE MASQUE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1" name="Espace réservé du texte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 dirty="0"/>
              <a:t>SOUS-TITRE ICI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Espace réservé d’image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8523430-4979-4231-95B5-8D390F68A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0329" y="2268905"/>
            <a:ext cx="4791342" cy="1157958"/>
          </a:xfrm>
        </p:spPr>
        <p:txBody>
          <a:bodyPr rtlCol="0">
            <a:noAutofit/>
          </a:bodyPr>
          <a:lstStyle>
            <a:lvl1pPr algn="ctr">
              <a:defRPr sz="660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SÉANCE 99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E507580-4FAD-4A2A-96C4-4C27570DE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00329" y="3427322"/>
            <a:ext cx="4791746" cy="1905252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A</a:t>
            </a:r>
          </a:p>
          <a:p>
            <a:pPr lvl="0"/>
            <a:r>
              <a:rPr lang="fr-FR" dirty="0"/>
              <a:t>B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100647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lei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remerci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CLIQUEZ POUR MODIFIER LE TITRE PRINCIPAL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 rtl="0"/>
            <a:r>
              <a:rPr lang="fr-FR" noProof="0" dirty="0"/>
              <a:t>LE SITE WEB VIENT ICI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vail_somm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8523430-4979-4231-95B5-8D390F68A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0329" y="538385"/>
            <a:ext cx="4791342" cy="1760672"/>
          </a:xfrm>
        </p:spPr>
        <p:txBody>
          <a:bodyPr rtlCol="0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TRAVAIL SOMMATIF</a:t>
            </a: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50D74CE3-292C-4954-9888-FB47C6FC9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10370" y="2469850"/>
            <a:ext cx="5771664" cy="4012257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Remplir le formulaire </a:t>
            </a:r>
          </a:p>
          <a:p>
            <a:pPr lvl="1"/>
            <a:r>
              <a:rPr lang="fr-FR" dirty="0"/>
              <a:t>Remettre le formulaire à l’enseignant</a:t>
            </a:r>
          </a:p>
          <a:p>
            <a:pPr lvl="2"/>
            <a:r>
              <a:rPr lang="fr-FR" dirty="0"/>
              <a:t>Idéalement à la fin de la séance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50482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_prochain_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E507580-4FAD-4A2A-96C4-4C27570DE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10370" y="3064128"/>
            <a:ext cx="5771664" cy="3489072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Remplir le formulaire </a:t>
            </a:r>
          </a:p>
          <a:p>
            <a:pPr lvl="0"/>
            <a:r>
              <a:rPr lang="fr-FR" dirty="0"/>
              <a:t>Remettre le formulaire à l’enseignant</a:t>
            </a:r>
          </a:p>
          <a:p>
            <a:pPr lvl="0"/>
            <a:r>
              <a:rPr lang="fr-FR" dirty="0"/>
              <a:t>Idéalement à la fin de la séance</a:t>
            </a:r>
            <a:endParaRPr lang="fr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364EFCB-9915-4191-B438-3189E93CA22A}"/>
              </a:ext>
            </a:extLst>
          </p:cNvPr>
          <p:cNvSpPr txBox="1"/>
          <p:nvPr userDrawn="1"/>
        </p:nvSpPr>
        <p:spPr>
          <a:xfrm>
            <a:off x="3210370" y="1130838"/>
            <a:ext cx="5771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Symbol" panose="05050102010706020507" pitchFamily="18" charset="2"/>
              <a:buNone/>
            </a:pPr>
            <a:r>
              <a:rPr lang="fr-FR" sz="6000" b="1" noProof="0" dirty="0">
                <a:solidFill>
                  <a:schemeClr val="bg1"/>
                </a:solidFill>
                <a:latin typeface="+mj-lt"/>
              </a:rPr>
              <a:t>TRAVAIL</a:t>
            </a:r>
            <a:br>
              <a:rPr lang="fr-FR" sz="6000" b="1" noProof="0" dirty="0">
                <a:solidFill>
                  <a:schemeClr val="bg1"/>
                </a:solidFill>
                <a:latin typeface="+mj-lt"/>
              </a:rPr>
            </a:br>
            <a:r>
              <a:rPr lang="fr-FR" sz="6000" b="1" noProof="0" dirty="0">
                <a:solidFill>
                  <a:schemeClr val="bg1"/>
                </a:solidFill>
                <a:latin typeface="+mj-lt"/>
              </a:rPr>
              <a:t>FORMATIF</a:t>
            </a:r>
            <a:endParaRPr lang="fr-CA" sz="2800" b="1" spc="0" dirty="0">
              <a:solidFill>
                <a:schemeClr val="bg1"/>
              </a:solidFill>
              <a:effectLst/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99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_prochain_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E507580-4FAD-4A2A-96C4-4C27570DE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10370" y="3294869"/>
            <a:ext cx="5771664" cy="3258331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Remplir le formulaire </a:t>
            </a:r>
          </a:p>
          <a:p>
            <a:pPr lvl="1"/>
            <a:r>
              <a:rPr lang="fr-FR" dirty="0"/>
              <a:t>Remettre le formulaire à l’enseignant</a:t>
            </a:r>
          </a:p>
          <a:p>
            <a:pPr lvl="2"/>
            <a:r>
              <a:rPr lang="fr-FR" dirty="0"/>
              <a:t>Idéalement à la fin de la séance</a:t>
            </a:r>
            <a:endParaRPr lang="fr-CA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004FFF8-175B-4D19-9220-C454DCD6E0A4}"/>
              </a:ext>
            </a:extLst>
          </p:cNvPr>
          <p:cNvSpPr txBox="1"/>
          <p:nvPr userDrawn="1"/>
        </p:nvSpPr>
        <p:spPr>
          <a:xfrm>
            <a:off x="3210370" y="535541"/>
            <a:ext cx="57716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Symbol" panose="05050102010706020507" pitchFamily="18" charset="2"/>
              <a:buNone/>
            </a:pPr>
            <a:r>
              <a:rPr lang="fr-FR" sz="6000" b="1" noProof="0" dirty="0">
                <a:solidFill>
                  <a:schemeClr val="bg1"/>
                </a:solidFill>
                <a:latin typeface="+mj-lt"/>
              </a:rPr>
              <a:t>POUR LA PROCHAINE SÉANCE</a:t>
            </a:r>
            <a:endParaRPr lang="fr-CA" sz="2800" b="1" spc="0" dirty="0">
              <a:solidFill>
                <a:schemeClr val="bg1"/>
              </a:solidFill>
              <a:effectLst/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528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’image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CLIQUEZ POUR MODIFIER LE TITRE PRINCIPAL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 rtl="0"/>
            <a:r>
              <a:rPr lang="fr-FR" noProof="0" dirty="0"/>
              <a:t>LE SITE WEB VIENT ICI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éparateur de diapositiv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éparateur de diapositi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15" name="Forme 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1279921" y="4068517"/>
            <a:ext cx="3398046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fr-FR" sz="1600" b="1" i="0" spc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ESPACE INTERACTIF</a:t>
            </a:r>
          </a:p>
        </p:txBody>
      </p:sp>
      <p:sp>
        <p:nvSpPr>
          <p:cNvPr id="16" name="Form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27810" y="1314994"/>
            <a:ext cx="0" cy="2252508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fr-FR" sz="1500" noProof="0" dirty="0">
              <a:latin typeface="Gill Sans MT" panose="020B0502020104020203" pitchFamily="34" charset="0"/>
            </a:endParaRPr>
          </a:p>
        </p:txBody>
      </p:sp>
      <p:sp>
        <p:nvSpPr>
          <p:cNvPr id="17" name="Form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86CB4B4D-7CA3-9044-876B-883B54F8677D}" type="slidenum">
              <a:rPr lang="fr-FR" sz="1050" noProof="0" smtClean="0">
                <a:solidFill>
                  <a:schemeClr val="tx2"/>
                </a:solidFill>
              </a:rPr>
              <a:pPr algn="ctr" rtl="0"/>
              <a:t>‹N°›</a:t>
            </a:fld>
            <a:endParaRPr lang="fr-FR" sz="1050" noProof="0" dirty="0">
              <a:solidFill>
                <a:schemeClr val="tx2"/>
              </a:solidFill>
            </a:endParaRPr>
          </a:p>
        </p:txBody>
      </p:sp>
      <p:sp>
        <p:nvSpPr>
          <p:cNvPr id="19" name="Forme 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38537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fr-FR" sz="4400" b="1" i="0" spc="0" noProof="0" dirty="0">
              <a:solidFill>
                <a:schemeClr val="tx2"/>
              </a:solidFill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13" name="Forme 61">
            <a:extLst>
              <a:ext uri="{FF2B5EF4-FFF2-40B4-BE49-F238E27FC236}">
                <a16:creationId xmlns:a16="http://schemas.microsoft.com/office/drawing/2014/main" id="{0F86F919-DE82-498E-921C-3A5A06118BA6}"/>
              </a:ext>
            </a:extLst>
          </p:cNvPr>
          <p:cNvSpPr/>
          <p:nvPr userDrawn="1"/>
        </p:nvSpPr>
        <p:spPr>
          <a:xfrm rot="16200000">
            <a:off x="-1083197" y="1784352"/>
            <a:ext cx="3004599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rtlCol="0" anchor="ctr">
            <a:spAutoFit/>
          </a:bodyPr>
          <a:lstStyle/>
          <a:p>
            <a:pPr algn="r"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fr-CA" sz="1600" b="1" i="0" spc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582 434</a:t>
            </a:r>
            <a:endParaRPr lang="fr-FR" sz="1600" b="1" i="0" spc="0" noProof="0" dirty="0">
              <a:solidFill>
                <a:schemeClr val="tx2"/>
              </a:solidFill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9308648-1B58-4611-96C2-894995AB152C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92084" y="6098087"/>
            <a:ext cx="654034" cy="64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4" r:id="rId2"/>
    <p:sldLayoutId id="2147483685" r:id="rId3"/>
    <p:sldLayoutId id="2147483686" r:id="rId4"/>
    <p:sldLayoutId id="2147483687" r:id="rId5"/>
    <p:sldLayoutId id="2147483673" r:id="rId6"/>
    <p:sldLayoutId id="2147483651" r:id="rId7"/>
    <p:sldLayoutId id="2147483674" r:id="rId8"/>
    <p:sldLayoutId id="2147483670" r:id="rId9"/>
    <p:sldLayoutId id="2147483669" r:id="rId10"/>
    <p:sldLayoutId id="2147483664" r:id="rId11"/>
    <p:sldLayoutId id="2147483653" r:id="rId12"/>
    <p:sldLayoutId id="2147483680" r:id="rId13"/>
    <p:sldLayoutId id="2147483678" r:id="rId14"/>
    <p:sldLayoutId id="2147483679" r:id="rId15"/>
    <p:sldLayoutId id="2147483683" r:id="rId16"/>
    <p:sldLayoutId id="2147483675" r:id="rId17"/>
    <p:sldLayoutId id="2147483681" r:id="rId18"/>
    <p:sldLayoutId id="2147483682" r:id="rId19"/>
    <p:sldLayoutId id="2147483671" r:id="rId20"/>
    <p:sldLayoutId id="2147483677" r:id="rId21"/>
    <p:sldLayoutId id="214748367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jpeg"/><Relationship Id="rId4" Type="http://schemas.openxmlformats.org/officeDocument/2006/relationships/image" Target="../media/image54.wmf"/><Relationship Id="rId9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753D3D6-9EF0-4C10-9F1D-C0E87B8F33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04" b="-1"/>
          <a:stretch/>
        </p:blipFill>
        <p:spPr>
          <a:xfrm>
            <a:off x="838200" y="10"/>
            <a:ext cx="11353800" cy="685799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296179" y="5532767"/>
            <a:ext cx="3545503" cy="564335"/>
          </a:xfrm>
        </p:spPr>
        <p:txBody>
          <a:bodyPr rtlCol="0" anchor="ctr">
            <a:normAutofit/>
          </a:bodyPr>
          <a:lstStyle/>
          <a:p>
            <a:r>
              <a:rPr lang="fr-FR" dirty="0"/>
              <a:t>LES BASES DE MAX</a:t>
            </a:r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EF5A7-028F-4424-88AF-716E32E8C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983" y="1310694"/>
            <a:ext cx="4791342" cy="1760672"/>
          </a:xfrm>
        </p:spPr>
        <p:txBody>
          <a:bodyPr/>
          <a:lstStyle/>
          <a:p>
            <a:r>
              <a:rPr lang="fr-FR" dirty="0">
                <a:cs typeface="Gill Sans"/>
              </a:rPr>
              <a:t>EXERCICE A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A1EE2B-BB4D-4516-981A-B34707651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48160" y="3311431"/>
            <a:ext cx="4412187" cy="40122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Faire apparaître dans la fenêtre Max les données envoyées par Arduino (vous devriez recevoir une série de chiffres)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77EB2D4C-DD85-4E0D-B5F3-01FB93EBF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082" y="1312718"/>
            <a:ext cx="4570268" cy="457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17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E0A4DD14-9B8D-433A-B63D-E719104CC2F0}"/>
              </a:ext>
            </a:extLst>
          </p:cNvPr>
          <p:cNvSpPr/>
          <p:nvPr/>
        </p:nvSpPr>
        <p:spPr>
          <a:xfrm rot="16200000">
            <a:off x="5808397" y="3995929"/>
            <a:ext cx="458856" cy="22368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</a:t>
            </a:r>
            <a:r>
              <a:rPr lang="en-CA" sz="3200" i="1" dirty="0" err="1"/>
              <a:t>itoa</a:t>
            </a:r>
            <a:r>
              <a:rPr lang="en-CA" sz="3200" dirty="0"/>
              <a:t> CONVERSION DES ENTRIERS EN ASCII</a:t>
            </a:r>
            <a:endParaRPr lang="fr-CA" sz="32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ABD47C0-FB91-4CD0-827E-466670F5FE0B}"/>
              </a:ext>
            </a:extLst>
          </p:cNvPr>
          <p:cNvSpPr txBox="1"/>
          <p:nvPr/>
        </p:nvSpPr>
        <p:spPr>
          <a:xfrm>
            <a:off x="780358" y="3893695"/>
            <a:ext cx="2708317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Indicateurs de fin de ligne : </a:t>
            </a:r>
            <a:r>
              <a:rPr lang="fr-CA" sz="1200" b="1" dirty="0" err="1">
                <a:solidFill>
                  <a:schemeClr val="bg1"/>
                </a:solidFill>
              </a:rPr>
              <a:t>lf</a:t>
            </a:r>
            <a:r>
              <a:rPr lang="fr-CA" sz="1200" dirty="0">
                <a:solidFill>
                  <a:schemeClr val="bg1"/>
                </a:solidFill>
              </a:rPr>
              <a:t> + </a:t>
            </a:r>
            <a:r>
              <a:rPr lang="fr-CA" sz="1200" b="1" dirty="0" err="1">
                <a:solidFill>
                  <a:schemeClr val="bg1"/>
                </a:solidFill>
              </a:rPr>
              <a:t>cr</a:t>
            </a:r>
            <a:r>
              <a:rPr lang="fr-CA" sz="1200" dirty="0">
                <a:solidFill>
                  <a:schemeClr val="bg1"/>
                </a:solidFill>
              </a:rPr>
              <a:t> = </a:t>
            </a:r>
            <a:r>
              <a:rPr lang="fr-CA" sz="1200" b="1" dirty="0">
                <a:solidFill>
                  <a:schemeClr val="bg1"/>
                </a:solidFill>
              </a:rPr>
              <a:t>ln</a:t>
            </a:r>
            <a:r>
              <a:rPr lang="fr-CA" sz="1200" dirty="0">
                <a:solidFill>
                  <a:schemeClr val="bg1"/>
                </a:solidFill>
              </a:rPr>
              <a:t> </a:t>
            </a:r>
          </a:p>
          <a:p>
            <a:r>
              <a:rPr lang="fr-CA" sz="1200" dirty="0">
                <a:solidFill>
                  <a:schemeClr val="bg1"/>
                </a:solidFill>
              </a:rPr>
              <a:t>(i.e. comme le </a:t>
            </a:r>
            <a:r>
              <a:rPr lang="fr-CA" sz="1200" i="1" dirty="0">
                <a:solidFill>
                  <a:schemeClr val="bg1"/>
                </a:solidFill>
              </a:rPr>
              <a:t>ln</a:t>
            </a:r>
            <a:r>
              <a:rPr lang="fr-CA" sz="1200" dirty="0">
                <a:solidFill>
                  <a:schemeClr val="bg1"/>
                </a:solidFill>
              </a:rPr>
              <a:t> dans </a:t>
            </a:r>
            <a:r>
              <a:rPr lang="fr-CA" sz="1200" i="1" dirty="0" err="1">
                <a:solidFill>
                  <a:schemeClr val="bg1"/>
                </a:solidFill>
              </a:rPr>
              <a:t>Serial.println</a:t>
            </a:r>
            <a:r>
              <a:rPr lang="fr-CA" sz="1200" i="1" dirty="0">
                <a:solidFill>
                  <a:schemeClr val="bg1"/>
                </a:solidFill>
              </a:rPr>
              <a:t> </a:t>
            </a:r>
            <a:r>
              <a:rPr lang="fr-CA" sz="1200" dirty="0">
                <a:solidFill>
                  <a:schemeClr val="bg1"/>
                </a:solidFill>
              </a:rPr>
              <a:t>)</a:t>
            </a:r>
            <a:endParaRPr lang="fr-CA" sz="1200" i="1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2EAC035-235F-42E1-ADEC-EE47DFDEA6E0}"/>
              </a:ext>
            </a:extLst>
          </p:cNvPr>
          <p:cNvSpPr txBox="1"/>
          <p:nvPr/>
        </p:nvSpPr>
        <p:spPr>
          <a:xfrm>
            <a:off x="5332038" y="4105848"/>
            <a:ext cx="1431370" cy="276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tx2"/>
                </a:solidFill>
              </a:rPr>
              <a:t>Caractères visibles</a:t>
            </a:r>
            <a:endParaRPr lang="fr-CA" sz="1200" i="1" dirty="0">
              <a:solidFill>
                <a:schemeClr val="tx2"/>
              </a:solidFill>
            </a:endParaRP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B2952514-2356-4C30-B7B8-35B92091C604}"/>
              </a:ext>
            </a:extLst>
          </p:cNvPr>
          <p:cNvGrpSpPr/>
          <p:nvPr/>
        </p:nvGrpSpPr>
        <p:grpSpPr>
          <a:xfrm>
            <a:off x="2018693" y="1232374"/>
            <a:ext cx="6019800" cy="2600325"/>
            <a:chOff x="5334000" y="2306390"/>
            <a:chExt cx="6019800" cy="2600325"/>
          </a:xfrm>
        </p:grpSpPr>
        <p:pic>
          <p:nvPicPr>
            <p:cNvPr id="22" name="Image 21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398FF7D4-671C-4B30-BF75-63F14E4DC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306390"/>
              <a:ext cx="6019800" cy="260032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B16EC0-DDDD-4BC5-91E2-2B0E21AD3871}"/>
                </a:ext>
              </a:extLst>
            </p:cNvPr>
            <p:cNvSpPr/>
            <p:nvPr/>
          </p:nvSpPr>
          <p:spPr>
            <a:xfrm>
              <a:off x="7608577" y="2527123"/>
              <a:ext cx="3657186" cy="2379591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D775E40-5B7A-4782-8904-A0F94F0B835E}"/>
                </a:ext>
              </a:extLst>
            </p:cNvPr>
            <p:cNvSpPr/>
            <p:nvPr/>
          </p:nvSpPr>
          <p:spPr>
            <a:xfrm>
              <a:off x="5788241" y="2527123"/>
              <a:ext cx="141173" cy="2306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FFFB2AA-2288-45DB-B1C6-16A6B3AA2017}"/>
                </a:ext>
              </a:extLst>
            </p:cNvPr>
            <p:cNvSpPr/>
            <p:nvPr/>
          </p:nvSpPr>
          <p:spPr>
            <a:xfrm>
              <a:off x="6879270" y="2522394"/>
              <a:ext cx="141173" cy="2306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A404071-A16B-44B7-ACE0-4F3213078012}"/>
                </a:ext>
              </a:extLst>
            </p:cNvPr>
            <p:cNvSpPr/>
            <p:nvPr/>
          </p:nvSpPr>
          <p:spPr>
            <a:xfrm>
              <a:off x="5449824" y="3986784"/>
              <a:ext cx="877824" cy="128016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C89B302-ECA9-4581-BB77-82277C9A6644}"/>
                </a:ext>
              </a:extLst>
            </p:cNvPr>
            <p:cNvSpPr/>
            <p:nvPr/>
          </p:nvSpPr>
          <p:spPr>
            <a:xfrm>
              <a:off x="5449824" y="4416342"/>
              <a:ext cx="877824" cy="128016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B8F2AB7C-FFB6-48A1-83BA-15D11C8F2AE2}"/>
              </a:ext>
            </a:extLst>
          </p:cNvPr>
          <p:cNvCxnSpPr>
            <a:cxnSpLocks/>
          </p:cNvCxnSpPr>
          <p:nvPr/>
        </p:nvCxnSpPr>
        <p:spPr>
          <a:xfrm>
            <a:off x="3121004" y="1493237"/>
            <a:ext cx="0" cy="2261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A648123-4E19-4019-A7C0-3542202DBB27}"/>
              </a:ext>
            </a:extLst>
          </p:cNvPr>
          <p:cNvCxnSpPr>
            <a:cxnSpLocks/>
          </p:cNvCxnSpPr>
          <p:nvPr/>
        </p:nvCxnSpPr>
        <p:spPr>
          <a:xfrm>
            <a:off x="4161171" y="1493237"/>
            <a:ext cx="0" cy="2261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8D0D9AF0-D42E-4834-9FA5-8307DCA3677F}"/>
              </a:ext>
            </a:extLst>
          </p:cNvPr>
          <p:cNvCxnSpPr>
            <a:cxnSpLocks/>
          </p:cNvCxnSpPr>
          <p:nvPr/>
        </p:nvCxnSpPr>
        <p:spPr>
          <a:xfrm>
            <a:off x="4917252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6DBE1DEE-1DA4-4DAC-9028-15E5F1D6B16C}"/>
              </a:ext>
            </a:extLst>
          </p:cNvPr>
          <p:cNvCxnSpPr>
            <a:cxnSpLocks/>
          </p:cNvCxnSpPr>
          <p:nvPr/>
        </p:nvCxnSpPr>
        <p:spPr>
          <a:xfrm>
            <a:off x="5522413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97B584E1-3752-4770-A617-9D2032B13870}"/>
              </a:ext>
            </a:extLst>
          </p:cNvPr>
          <p:cNvCxnSpPr>
            <a:cxnSpLocks/>
          </p:cNvCxnSpPr>
          <p:nvPr/>
        </p:nvCxnSpPr>
        <p:spPr>
          <a:xfrm>
            <a:off x="6155587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7872A72-7158-4DC7-A1BB-47D1CDAB869C}"/>
              </a:ext>
            </a:extLst>
          </p:cNvPr>
          <p:cNvCxnSpPr>
            <a:cxnSpLocks/>
          </p:cNvCxnSpPr>
          <p:nvPr/>
        </p:nvCxnSpPr>
        <p:spPr>
          <a:xfrm>
            <a:off x="6763408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A2FFB2A-F383-4D69-A456-6DB49AAF2463}"/>
              </a:ext>
            </a:extLst>
          </p:cNvPr>
          <p:cNvCxnSpPr>
            <a:cxnSpLocks/>
          </p:cNvCxnSpPr>
          <p:nvPr/>
        </p:nvCxnSpPr>
        <p:spPr>
          <a:xfrm>
            <a:off x="7371229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C17F821F-C61C-4CD2-8044-F2C892E93A35}"/>
              </a:ext>
            </a:extLst>
          </p:cNvPr>
          <p:cNvSpPr/>
          <p:nvPr/>
        </p:nvSpPr>
        <p:spPr>
          <a:xfrm rot="18000000">
            <a:off x="1439048" y="3469750"/>
            <a:ext cx="798146" cy="22368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47C7BA4C-4F06-4011-B6A2-C6E80B76CEB2}"/>
              </a:ext>
            </a:extLst>
          </p:cNvPr>
          <p:cNvGrpSpPr/>
          <p:nvPr/>
        </p:nvGrpSpPr>
        <p:grpSpPr>
          <a:xfrm>
            <a:off x="1593399" y="4986091"/>
            <a:ext cx="4305901" cy="826435"/>
            <a:chOff x="6096000" y="4505851"/>
            <a:chExt cx="4305901" cy="826435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1C1EB778-6516-4951-87EA-77193540A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4682836"/>
              <a:ext cx="4305901" cy="504895"/>
            </a:xfrm>
            <a:prstGeom prst="rect">
              <a:avLst/>
            </a:prstGeom>
          </p:spPr>
        </p:pic>
        <p:sp>
          <p:nvSpPr>
            <p:cNvPr id="55" name="Accolade ouvrante 54">
              <a:extLst>
                <a:ext uri="{FF2B5EF4-FFF2-40B4-BE49-F238E27FC236}">
                  <a16:creationId xmlns:a16="http://schemas.microsoft.com/office/drawing/2014/main" id="{38032EC9-20FC-4903-B578-F2D21DC0BBC5}"/>
                </a:ext>
              </a:extLst>
            </p:cNvPr>
            <p:cNvSpPr/>
            <p:nvPr/>
          </p:nvSpPr>
          <p:spPr>
            <a:xfrm rot="16200000">
              <a:off x="8362026" y="4936372"/>
              <a:ext cx="282839" cy="508990"/>
            </a:xfrm>
            <a:prstGeom prst="leftBrace">
              <a:avLst>
                <a:gd name="adj1" fmla="val 49945"/>
                <a:gd name="adj2" fmla="val 58187"/>
              </a:avLst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6" name="Accolade ouvrante 55">
              <a:extLst>
                <a:ext uri="{FF2B5EF4-FFF2-40B4-BE49-F238E27FC236}">
                  <a16:creationId xmlns:a16="http://schemas.microsoft.com/office/drawing/2014/main" id="{35EEB4CC-E204-458F-8923-3FD7A11F567F}"/>
                </a:ext>
              </a:extLst>
            </p:cNvPr>
            <p:cNvSpPr/>
            <p:nvPr/>
          </p:nvSpPr>
          <p:spPr>
            <a:xfrm rot="5400000">
              <a:off x="9244983" y="4155980"/>
              <a:ext cx="282839" cy="982581"/>
            </a:xfrm>
            <a:prstGeom prst="leftBrace">
              <a:avLst>
                <a:gd name="adj1" fmla="val 49945"/>
                <a:gd name="adj2" fmla="val 51927"/>
              </a:avLst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B53B0DC6-2951-4E58-BC67-D3182F5125FF}"/>
              </a:ext>
            </a:extLst>
          </p:cNvPr>
          <p:cNvGrpSpPr/>
          <p:nvPr/>
        </p:nvGrpSpPr>
        <p:grpSpPr>
          <a:xfrm>
            <a:off x="6891037" y="4556684"/>
            <a:ext cx="3224595" cy="1902768"/>
            <a:chOff x="5080925" y="2836124"/>
            <a:chExt cx="5324615" cy="3046988"/>
          </a:xfrm>
        </p:grpSpPr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6B4F3E8E-83DF-452B-B48E-B3002B785361}"/>
                </a:ext>
              </a:extLst>
            </p:cNvPr>
            <p:cNvSpPr txBox="1"/>
            <p:nvPr/>
          </p:nvSpPr>
          <p:spPr>
            <a:xfrm>
              <a:off x="5222344" y="2836124"/>
              <a:ext cx="5183196" cy="294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/>
                <a:t>65 </a:t>
              </a:r>
            </a:p>
            <a:p>
              <a:r>
                <a:rPr lang="en-CA" sz="2000" dirty="0"/>
                <a:t>108 </a:t>
              </a:r>
            </a:p>
            <a:p>
              <a:r>
                <a:rPr lang="en-CA" sz="2000" dirty="0"/>
                <a:t>108 </a:t>
              </a:r>
            </a:p>
            <a:p>
              <a:r>
                <a:rPr lang="en-CA" sz="2000" dirty="0"/>
                <a:t>111 </a:t>
              </a:r>
            </a:p>
            <a:p>
              <a:r>
                <a:rPr lang="en-CA" sz="2000" dirty="0"/>
                <a:t>13 </a:t>
              </a:r>
            </a:p>
            <a:p>
              <a:r>
                <a:rPr lang="en-CA" sz="2000" dirty="0"/>
                <a:t>10</a:t>
              </a:r>
              <a:endParaRPr lang="fr-CA" sz="2000" dirty="0"/>
            </a:p>
          </p:txBody>
        </p:sp>
        <p:sp>
          <p:nvSpPr>
            <p:cNvPr id="65" name="Accolade ouvrante 64">
              <a:extLst>
                <a:ext uri="{FF2B5EF4-FFF2-40B4-BE49-F238E27FC236}">
                  <a16:creationId xmlns:a16="http://schemas.microsoft.com/office/drawing/2014/main" id="{80E9ABD5-F3A5-4E64-8ACE-FB013136B568}"/>
                </a:ext>
              </a:extLst>
            </p:cNvPr>
            <p:cNvSpPr/>
            <p:nvPr/>
          </p:nvSpPr>
          <p:spPr>
            <a:xfrm>
              <a:off x="5080926" y="2903566"/>
              <a:ext cx="282839" cy="1934822"/>
            </a:xfrm>
            <a:prstGeom prst="leftBrace">
              <a:avLst>
                <a:gd name="adj1" fmla="val 49945"/>
                <a:gd name="adj2" fmla="val 58187"/>
              </a:avLst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sz="1200"/>
            </a:p>
          </p:txBody>
        </p:sp>
        <p:sp>
          <p:nvSpPr>
            <p:cNvPr id="66" name="Accolade ouvrante 65">
              <a:extLst>
                <a:ext uri="{FF2B5EF4-FFF2-40B4-BE49-F238E27FC236}">
                  <a16:creationId xmlns:a16="http://schemas.microsoft.com/office/drawing/2014/main" id="{DEE57893-58D5-426A-9DD8-E37F61A4FDB6}"/>
                </a:ext>
              </a:extLst>
            </p:cNvPr>
            <p:cNvSpPr/>
            <p:nvPr/>
          </p:nvSpPr>
          <p:spPr>
            <a:xfrm>
              <a:off x="5080925" y="4900532"/>
              <a:ext cx="282839" cy="982580"/>
            </a:xfrm>
            <a:prstGeom prst="leftBrace">
              <a:avLst>
                <a:gd name="adj1" fmla="val 49945"/>
                <a:gd name="adj2" fmla="val 58187"/>
              </a:avLst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sz="1200"/>
            </a:p>
          </p:txBody>
        </p:sp>
      </p:grp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A2EB25F-33DA-44BF-9809-31B0E921606C}"/>
              </a:ext>
            </a:extLst>
          </p:cNvPr>
          <p:cNvSpPr/>
          <p:nvPr/>
        </p:nvSpPr>
        <p:spPr>
          <a:xfrm>
            <a:off x="4868913" y="4456553"/>
            <a:ext cx="1839921" cy="847120"/>
          </a:xfrm>
          <a:custGeom>
            <a:avLst/>
            <a:gdLst>
              <a:gd name="connsiteX0" fmla="*/ 108610 w 1893449"/>
              <a:gd name="connsiteY0" fmla="*/ 328085 h 929142"/>
              <a:gd name="connsiteX1" fmla="*/ 134987 w 1893449"/>
              <a:gd name="connsiteY1" fmla="*/ 20355 h 929142"/>
              <a:gd name="connsiteX2" fmla="*/ 1445041 w 1893449"/>
              <a:gd name="connsiteY2" fmla="*/ 838039 h 929142"/>
              <a:gd name="connsiteX3" fmla="*/ 1893449 w 1893449"/>
              <a:gd name="connsiteY3" fmla="*/ 873208 h 929142"/>
              <a:gd name="connsiteX0" fmla="*/ 31974 w 1816813"/>
              <a:gd name="connsiteY0" fmla="*/ 328085 h 929142"/>
              <a:gd name="connsiteX1" fmla="*/ 295744 w 1816813"/>
              <a:gd name="connsiteY1" fmla="*/ 20355 h 929142"/>
              <a:gd name="connsiteX2" fmla="*/ 1368405 w 1816813"/>
              <a:gd name="connsiteY2" fmla="*/ 838039 h 929142"/>
              <a:gd name="connsiteX3" fmla="*/ 1816813 w 1816813"/>
              <a:gd name="connsiteY3" fmla="*/ 873208 h 929142"/>
              <a:gd name="connsiteX0" fmla="*/ 18059 w 1802898"/>
              <a:gd name="connsiteY0" fmla="*/ 279948 h 877595"/>
              <a:gd name="connsiteX1" fmla="*/ 466467 w 1802898"/>
              <a:gd name="connsiteY1" fmla="*/ 24972 h 877595"/>
              <a:gd name="connsiteX2" fmla="*/ 1354490 w 1802898"/>
              <a:gd name="connsiteY2" fmla="*/ 789902 h 877595"/>
              <a:gd name="connsiteX3" fmla="*/ 1802898 w 1802898"/>
              <a:gd name="connsiteY3" fmla="*/ 825071 h 877595"/>
              <a:gd name="connsiteX0" fmla="*/ 17351 w 1802190"/>
              <a:gd name="connsiteY0" fmla="*/ 274939 h 844164"/>
              <a:gd name="connsiteX1" fmla="*/ 465759 w 1802190"/>
              <a:gd name="connsiteY1" fmla="*/ 19963 h 844164"/>
              <a:gd name="connsiteX2" fmla="*/ 1248275 w 1802190"/>
              <a:gd name="connsiteY2" fmla="*/ 705762 h 844164"/>
              <a:gd name="connsiteX3" fmla="*/ 1802190 w 1802190"/>
              <a:gd name="connsiteY3" fmla="*/ 820062 h 844164"/>
              <a:gd name="connsiteX0" fmla="*/ 17351 w 1907698"/>
              <a:gd name="connsiteY0" fmla="*/ 274939 h 858844"/>
              <a:gd name="connsiteX1" fmla="*/ 465759 w 1907698"/>
              <a:gd name="connsiteY1" fmla="*/ 19963 h 858844"/>
              <a:gd name="connsiteX2" fmla="*/ 1248275 w 1907698"/>
              <a:gd name="connsiteY2" fmla="*/ 705762 h 858844"/>
              <a:gd name="connsiteX3" fmla="*/ 1907698 w 1907698"/>
              <a:gd name="connsiteY3" fmla="*/ 837647 h 858844"/>
              <a:gd name="connsiteX0" fmla="*/ 17351 w 1907698"/>
              <a:gd name="connsiteY0" fmla="*/ 274939 h 837812"/>
              <a:gd name="connsiteX1" fmla="*/ 465759 w 1907698"/>
              <a:gd name="connsiteY1" fmla="*/ 19963 h 837812"/>
              <a:gd name="connsiteX2" fmla="*/ 1248275 w 1907698"/>
              <a:gd name="connsiteY2" fmla="*/ 705762 h 837812"/>
              <a:gd name="connsiteX3" fmla="*/ 1907698 w 1907698"/>
              <a:gd name="connsiteY3" fmla="*/ 837647 h 837812"/>
              <a:gd name="connsiteX0" fmla="*/ 20126 w 1840135"/>
              <a:gd name="connsiteY0" fmla="*/ 274939 h 837812"/>
              <a:gd name="connsiteX1" fmla="*/ 398196 w 1840135"/>
              <a:gd name="connsiteY1" fmla="*/ 19963 h 837812"/>
              <a:gd name="connsiteX2" fmla="*/ 1180712 w 1840135"/>
              <a:gd name="connsiteY2" fmla="*/ 705762 h 837812"/>
              <a:gd name="connsiteX3" fmla="*/ 1840135 w 1840135"/>
              <a:gd name="connsiteY3" fmla="*/ 837647 h 837812"/>
              <a:gd name="connsiteX0" fmla="*/ 2473 w 1822482"/>
              <a:gd name="connsiteY0" fmla="*/ 284247 h 847120"/>
              <a:gd name="connsiteX1" fmla="*/ 380543 w 1822482"/>
              <a:gd name="connsiteY1" fmla="*/ 29271 h 847120"/>
              <a:gd name="connsiteX2" fmla="*/ 1163059 w 1822482"/>
              <a:gd name="connsiteY2" fmla="*/ 715070 h 847120"/>
              <a:gd name="connsiteX3" fmla="*/ 1822482 w 1822482"/>
              <a:gd name="connsiteY3" fmla="*/ 846955 h 847120"/>
              <a:gd name="connsiteX0" fmla="*/ 2328 w 1839921"/>
              <a:gd name="connsiteY0" fmla="*/ 284247 h 847120"/>
              <a:gd name="connsiteX1" fmla="*/ 397982 w 1839921"/>
              <a:gd name="connsiteY1" fmla="*/ 29271 h 847120"/>
              <a:gd name="connsiteX2" fmla="*/ 1180498 w 1839921"/>
              <a:gd name="connsiteY2" fmla="*/ 715070 h 847120"/>
              <a:gd name="connsiteX3" fmla="*/ 1839921 w 1839921"/>
              <a:gd name="connsiteY3" fmla="*/ 846955 h 84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921" h="847120">
                <a:moveTo>
                  <a:pt x="2328" y="284247"/>
                </a:moveTo>
                <a:cubicBezTo>
                  <a:pt x="-25514" y="8755"/>
                  <a:pt x="201620" y="-42533"/>
                  <a:pt x="397982" y="29271"/>
                </a:cubicBezTo>
                <a:cubicBezTo>
                  <a:pt x="594344" y="101075"/>
                  <a:pt x="940175" y="578789"/>
                  <a:pt x="1180498" y="715070"/>
                </a:cubicBezTo>
                <a:cubicBezTo>
                  <a:pt x="1420821" y="851351"/>
                  <a:pt x="1577616" y="847687"/>
                  <a:pt x="1839921" y="846955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0D731CAE-CAF4-4AFC-B327-F3DE406C573A}"/>
              </a:ext>
            </a:extLst>
          </p:cNvPr>
          <p:cNvSpPr/>
          <p:nvPr/>
        </p:nvSpPr>
        <p:spPr>
          <a:xfrm>
            <a:off x="4034352" y="6068792"/>
            <a:ext cx="2602526" cy="156701"/>
          </a:xfrm>
          <a:custGeom>
            <a:avLst/>
            <a:gdLst>
              <a:gd name="connsiteX0" fmla="*/ 108610 w 1893449"/>
              <a:gd name="connsiteY0" fmla="*/ 328085 h 929142"/>
              <a:gd name="connsiteX1" fmla="*/ 134987 w 1893449"/>
              <a:gd name="connsiteY1" fmla="*/ 20355 h 929142"/>
              <a:gd name="connsiteX2" fmla="*/ 1445041 w 1893449"/>
              <a:gd name="connsiteY2" fmla="*/ 838039 h 929142"/>
              <a:gd name="connsiteX3" fmla="*/ 1893449 w 1893449"/>
              <a:gd name="connsiteY3" fmla="*/ 873208 h 929142"/>
              <a:gd name="connsiteX0" fmla="*/ 31974 w 1816813"/>
              <a:gd name="connsiteY0" fmla="*/ 328085 h 929142"/>
              <a:gd name="connsiteX1" fmla="*/ 295744 w 1816813"/>
              <a:gd name="connsiteY1" fmla="*/ 20355 h 929142"/>
              <a:gd name="connsiteX2" fmla="*/ 1368405 w 1816813"/>
              <a:gd name="connsiteY2" fmla="*/ 838039 h 929142"/>
              <a:gd name="connsiteX3" fmla="*/ 1816813 w 1816813"/>
              <a:gd name="connsiteY3" fmla="*/ 873208 h 929142"/>
              <a:gd name="connsiteX0" fmla="*/ 18059 w 1802898"/>
              <a:gd name="connsiteY0" fmla="*/ 279948 h 877595"/>
              <a:gd name="connsiteX1" fmla="*/ 466467 w 1802898"/>
              <a:gd name="connsiteY1" fmla="*/ 24972 h 877595"/>
              <a:gd name="connsiteX2" fmla="*/ 1354490 w 1802898"/>
              <a:gd name="connsiteY2" fmla="*/ 789902 h 877595"/>
              <a:gd name="connsiteX3" fmla="*/ 1802898 w 1802898"/>
              <a:gd name="connsiteY3" fmla="*/ 825071 h 877595"/>
              <a:gd name="connsiteX0" fmla="*/ 17351 w 1802190"/>
              <a:gd name="connsiteY0" fmla="*/ 274939 h 844164"/>
              <a:gd name="connsiteX1" fmla="*/ 465759 w 1802190"/>
              <a:gd name="connsiteY1" fmla="*/ 19963 h 844164"/>
              <a:gd name="connsiteX2" fmla="*/ 1248275 w 1802190"/>
              <a:gd name="connsiteY2" fmla="*/ 705762 h 844164"/>
              <a:gd name="connsiteX3" fmla="*/ 1802190 w 1802190"/>
              <a:gd name="connsiteY3" fmla="*/ 820062 h 844164"/>
              <a:gd name="connsiteX0" fmla="*/ 17351 w 1907698"/>
              <a:gd name="connsiteY0" fmla="*/ 274939 h 858844"/>
              <a:gd name="connsiteX1" fmla="*/ 465759 w 1907698"/>
              <a:gd name="connsiteY1" fmla="*/ 19963 h 858844"/>
              <a:gd name="connsiteX2" fmla="*/ 1248275 w 1907698"/>
              <a:gd name="connsiteY2" fmla="*/ 705762 h 858844"/>
              <a:gd name="connsiteX3" fmla="*/ 1907698 w 1907698"/>
              <a:gd name="connsiteY3" fmla="*/ 837647 h 858844"/>
              <a:gd name="connsiteX0" fmla="*/ 17351 w 1907698"/>
              <a:gd name="connsiteY0" fmla="*/ 274939 h 837812"/>
              <a:gd name="connsiteX1" fmla="*/ 465759 w 1907698"/>
              <a:gd name="connsiteY1" fmla="*/ 19963 h 837812"/>
              <a:gd name="connsiteX2" fmla="*/ 1248275 w 1907698"/>
              <a:gd name="connsiteY2" fmla="*/ 705762 h 837812"/>
              <a:gd name="connsiteX3" fmla="*/ 1907698 w 1907698"/>
              <a:gd name="connsiteY3" fmla="*/ 837647 h 837812"/>
              <a:gd name="connsiteX0" fmla="*/ 20126 w 1840135"/>
              <a:gd name="connsiteY0" fmla="*/ 274939 h 837812"/>
              <a:gd name="connsiteX1" fmla="*/ 398196 w 1840135"/>
              <a:gd name="connsiteY1" fmla="*/ 19963 h 837812"/>
              <a:gd name="connsiteX2" fmla="*/ 1180712 w 1840135"/>
              <a:gd name="connsiteY2" fmla="*/ 705762 h 837812"/>
              <a:gd name="connsiteX3" fmla="*/ 1840135 w 1840135"/>
              <a:gd name="connsiteY3" fmla="*/ 837647 h 837812"/>
              <a:gd name="connsiteX0" fmla="*/ 2473 w 1822482"/>
              <a:gd name="connsiteY0" fmla="*/ 284247 h 847120"/>
              <a:gd name="connsiteX1" fmla="*/ 380543 w 1822482"/>
              <a:gd name="connsiteY1" fmla="*/ 29271 h 847120"/>
              <a:gd name="connsiteX2" fmla="*/ 1163059 w 1822482"/>
              <a:gd name="connsiteY2" fmla="*/ 715070 h 847120"/>
              <a:gd name="connsiteX3" fmla="*/ 1822482 w 1822482"/>
              <a:gd name="connsiteY3" fmla="*/ 846955 h 847120"/>
              <a:gd name="connsiteX0" fmla="*/ 2328 w 1839921"/>
              <a:gd name="connsiteY0" fmla="*/ 284247 h 847120"/>
              <a:gd name="connsiteX1" fmla="*/ 397982 w 1839921"/>
              <a:gd name="connsiteY1" fmla="*/ 29271 h 847120"/>
              <a:gd name="connsiteX2" fmla="*/ 1180498 w 1839921"/>
              <a:gd name="connsiteY2" fmla="*/ 715070 h 847120"/>
              <a:gd name="connsiteX3" fmla="*/ 1839921 w 1839921"/>
              <a:gd name="connsiteY3" fmla="*/ 846955 h 847120"/>
              <a:gd name="connsiteX0" fmla="*/ 1060 w 2199137"/>
              <a:gd name="connsiteY0" fmla="*/ 364238 h 830395"/>
              <a:gd name="connsiteX1" fmla="*/ 757198 w 2199137"/>
              <a:gd name="connsiteY1" fmla="*/ 12546 h 830395"/>
              <a:gd name="connsiteX2" fmla="*/ 1539714 w 2199137"/>
              <a:gd name="connsiteY2" fmla="*/ 698345 h 830395"/>
              <a:gd name="connsiteX3" fmla="*/ 2199137 w 2199137"/>
              <a:gd name="connsiteY3" fmla="*/ 830230 h 830395"/>
              <a:gd name="connsiteX0" fmla="*/ 0 w 2198077"/>
              <a:gd name="connsiteY0" fmla="*/ 354576 h 820733"/>
              <a:gd name="connsiteX1" fmla="*/ 756138 w 2198077"/>
              <a:gd name="connsiteY1" fmla="*/ 2884 h 820733"/>
              <a:gd name="connsiteX2" fmla="*/ 1538654 w 2198077"/>
              <a:gd name="connsiteY2" fmla="*/ 688683 h 820733"/>
              <a:gd name="connsiteX3" fmla="*/ 2198077 w 2198077"/>
              <a:gd name="connsiteY3" fmla="*/ 820568 h 820733"/>
              <a:gd name="connsiteX0" fmla="*/ 0 w 2602523"/>
              <a:gd name="connsiteY0" fmla="*/ 354576 h 703981"/>
              <a:gd name="connsiteX1" fmla="*/ 756138 w 2602523"/>
              <a:gd name="connsiteY1" fmla="*/ 2884 h 703981"/>
              <a:gd name="connsiteX2" fmla="*/ 1538654 w 2602523"/>
              <a:gd name="connsiteY2" fmla="*/ 688683 h 703981"/>
              <a:gd name="connsiteX3" fmla="*/ 2602523 w 2602523"/>
              <a:gd name="connsiteY3" fmla="*/ 495253 h 703981"/>
              <a:gd name="connsiteX0" fmla="*/ 0 w 2602523"/>
              <a:gd name="connsiteY0" fmla="*/ 0 h 349405"/>
              <a:gd name="connsiteX1" fmla="*/ 1538654 w 2602523"/>
              <a:gd name="connsiteY1" fmla="*/ 334107 h 349405"/>
              <a:gd name="connsiteX2" fmla="*/ 2602523 w 2602523"/>
              <a:gd name="connsiteY2" fmla="*/ 140677 h 349405"/>
              <a:gd name="connsiteX0" fmla="*/ 0 w 2602523"/>
              <a:gd name="connsiteY0" fmla="*/ 0 h 349405"/>
              <a:gd name="connsiteX1" fmla="*/ 1538654 w 2602523"/>
              <a:gd name="connsiteY1" fmla="*/ 334107 h 349405"/>
              <a:gd name="connsiteX2" fmla="*/ 2602523 w 2602523"/>
              <a:gd name="connsiteY2" fmla="*/ 140677 h 349405"/>
              <a:gd name="connsiteX0" fmla="*/ 0 w 2602523"/>
              <a:gd name="connsiteY0" fmla="*/ 0 h 349405"/>
              <a:gd name="connsiteX1" fmla="*/ 1538654 w 2602523"/>
              <a:gd name="connsiteY1" fmla="*/ 334107 h 349405"/>
              <a:gd name="connsiteX2" fmla="*/ 2602523 w 2602523"/>
              <a:gd name="connsiteY2" fmla="*/ 140677 h 349405"/>
              <a:gd name="connsiteX0" fmla="*/ 0 w 2602523"/>
              <a:gd name="connsiteY0" fmla="*/ 0 h 140677"/>
              <a:gd name="connsiteX1" fmla="*/ 2602523 w 2602523"/>
              <a:gd name="connsiteY1" fmla="*/ 140677 h 140677"/>
              <a:gd name="connsiteX0" fmla="*/ 3 w 2602526"/>
              <a:gd name="connsiteY0" fmla="*/ 0 h 156701"/>
              <a:gd name="connsiteX1" fmla="*/ 2602526 w 2602526"/>
              <a:gd name="connsiteY1" fmla="*/ 140677 h 15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02526" h="156701">
                <a:moveTo>
                  <a:pt x="3" y="0"/>
                </a:moveTo>
                <a:cubicBezTo>
                  <a:pt x="-2927" y="275492"/>
                  <a:pt x="1735018" y="93785"/>
                  <a:pt x="2602526" y="140677"/>
                </a:cubicBez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D7613A81-05CF-4DC1-B467-A49D2F2EF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303" y="1958788"/>
            <a:ext cx="2915057" cy="3839111"/>
          </a:xfrm>
          <a:prstGeom prst="rect">
            <a:avLst/>
          </a:prstGeom>
        </p:spPr>
      </p:pic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E243EBCD-43B8-486F-9203-290E1D7AD8DE}"/>
              </a:ext>
            </a:extLst>
          </p:cNvPr>
          <p:cNvSpPr/>
          <p:nvPr/>
        </p:nvSpPr>
        <p:spPr>
          <a:xfrm rot="10800000">
            <a:off x="9076774" y="4808101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A38506C-CE05-49EA-B947-3545A2378950}"/>
              </a:ext>
            </a:extLst>
          </p:cNvPr>
          <p:cNvSpPr txBox="1"/>
          <p:nvPr/>
        </p:nvSpPr>
        <p:spPr>
          <a:xfrm>
            <a:off x="9353957" y="4720449"/>
            <a:ext cx="2377512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La boîte </a:t>
            </a:r>
            <a:r>
              <a:rPr lang="fr-CA" sz="1200" i="1" dirty="0">
                <a:solidFill>
                  <a:schemeClr val="bg1"/>
                </a:solidFill>
              </a:rPr>
              <a:t>itoa</a:t>
            </a:r>
            <a:r>
              <a:rPr lang="fr-CA" sz="1200" dirty="0">
                <a:solidFill>
                  <a:schemeClr val="bg1"/>
                </a:solidFill>
              </a:rPr>
              <a:t> convertit les entiers en caractères selon la norme ASCII.</a:t>
            </a:r>
            <a:endParaRPr lang="fr-CA" sz="1200" i="1" dirty="0">
              <a:solidFill>
                <a:schemeClr val="bg1"/>
              </a:solidFill>
            </a:endParaRP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7E0FAA16-C507-46BB-B5B2-D55F3DBB897A}"/>
              </a:ext>
            </a:extLst>
          </p:cNvPr>
          <p:cNvSpPr/>
          <p:nvPr/>
        </p:nvSpPr>
        <p:spPr>
          <a:xfrm rot="5400000">
            <a:off x="10295919" y="1933869"/>
            <a:ext cx="1236971" cy="24966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ACE25B-5596-49B7-9E00-387864535D2C}"/>
              </a:ext>
            </a:extLst>
          </p:cNvPr>
          <p:cNvSpPr txBox="1"/>
          <p:nvPr/>
        </p:nvSpPr>
        <p:spPr>
          <a:xfrm>
            <a:off x="9433419" y="1196064"/>
            <a:ext cx="2521077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b="1" dirty="0">
                <a:solidFill>
                  <a:schemeClr val="bg1"/>
                </a:solidFill>
              </a:rPr>
              <a:t>Cliquer pour ouvrir </a:t>
            </a:r>
            <a:r>
              <a:rPr lang="fr-CA" sz="1200" dirty="0">
                <a:solidFill>
                  <a:schemeClr val="bg1"/>
                </a:solidFill>
              </a:rPr>
              <a:t>la connexion sérielle avec le port choisi (</a:t>
            </a:r>
            <a:r>
              <a:rPr lang="fr-CA" sz="1200" b="1" dirty="0">
                <a:solidFill>
                  <a:schemeClr val="bg1"/>
                </a:solidFill>
              </a:rPr>
              <a:t>h</a:t>
            </a:r>
            <a:r>
              <a:rPr lang="fr-CA" sz="1200" dirty="0">
                <a:solidFill>
                  <a:schemeClr val="bg1"/>
                </a:solidFill>
              </a:rPr>
              <a:t> dans ce cas). </a:t>
            </a:r>
          </a:p>
        </p:txBody>
      </p:sp>
    </p:spTree>
    <p:extLst>
      <p:ext uri="{BB962C8B-B14F-4D97-AF65-F5344CB8AC3E}">
        <p14:creationId xmlns:p14="http://schemas.microsoft.com/office/powerpoint/2010/main" val="3267232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EF5A7-028F-4424-88AF-716E32E8C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911" y="969141"/>
            <a:ext cx="4791342" cy="1760672"/>
          </a:xfrm>
        </p:spPr>
        <p:txBody>
          <a:bodyPr/>
          <a:lstStyle/>
          <a:p>
            <a:r>
              <a:rPr lang="fr-FR" dirty="0">
                <a:cs typeface="Gill Sans"/>
              </a:rPr>
              <a:t>EXERCICE B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A1EE2B-BB4D-4516-981A-B34707651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7178" y="2961219"/>
            <a:ext cx="4628665" cy="40122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Faire apparaître dans la fenêtre Max les données envoyées par Arduino mais convertissez les nombres et caractères!</a:t>
            </a:r>
          </a:p>
          <a:p>
            <a:endParaRPr lang="fr-FR" dirty="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6D9FF2F6-1CFD-4DDD-972E-8F12364CA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332" y="1044286"/>
            <a:ext cx="5115790" cy="514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81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ABF58FB-45F6-4A7C-A00E-DE44235C6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993" y="1016723"/>
            <a:ext cx="3371850" cy="40005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800" dirty="0"/>
              <a:t>MAX : SÉLECTIONNER LA DESTINATION DES MESSAGES</a:t>
            </a:r>
            <a:endParaRPr lang="fr-CA" sz="28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C3DC6E1E-286C-4375-8FE8-28C27A1102CE}"/>
              </a:ext>
            </a:extLst>
          </p:cNvPr>
          <p:cNvSpPr txBox="1"/>
          <p:nvPr/>
        </p:nvSpPr>
        <p:spPr>
          <a:xfrm>
            <a:off x="3040380" y="5788676"/>
            <a:ext cx="597783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chemeClr val="bg1"/>
                </a:solidFill>
              </a:rPr>
              <a:t>Tous les messages dont le premier élément est </a:t>
            </a:r>
            <a:r>
              <a:rPr lang="fr-CA" sz="1400" i="1" dirty="0" err="1">
                <a:solidFill>
                  <a:schemeClr val="bg1"/>
                </a:solidFill>
              </a:rPr>
              <a:t>apple</a:t>
            </a:r>
            <a:r>
              <a:rPr lang="fr-CA" sz="1400" i="1" dirty="0">
                <a:solidFill>
                  <a:schemeClr val="bg1"/>
                </a:solidFill>
              </a:rPr>
              <a:t> déclenchent </a:t>
            </a:r>
            <a:r>
              <a:rPr lang="fr-CA" sz="1400" dirty="0">
                <a:solidFill>
                  <a:schemeClr val="bg1"/>
                </a:solidFill>
              </a:rPr>
              <a:t>ce bouton. </a:t>
            </a:r>
          </a:p>
        </p:txBody>
      </p: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58731419-F07C-48F5-A737-C4D1ED6A649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02874" y="5249558"/>
            <a:ext cx="1078236" cy="12700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 : en arc 15">
            <a:extLst>
              <a:ext uri="{FF2B5EF4-FFF2-40B4-BE49-F238E27FC236}">
                <a16:creationId xmlns:a16="http://schemas.microsoft.com/office/drawing/2014/main" id="{F7B573C7-E43A-4412-A987-B8D5BF5D8D7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81106" y="5139124"/>
            <a:ext cx="813998" cy="12700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A3BE3767-BD73-4C04-AC01-AD374AACD7EA}"/>
              </a:ext>
            </a:extLst>
          </p:cNvPr>
          <p:cNvSpPr txBox="1"/>
          <p:nvPr/>
        </p:nvSpPr>
        <p:spPr>
          <a:xfrm>
            <a:off x="3749905" y="5412272"/>
            <a:ext cx="5486348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chemeClr val="bg1"/>
                </a:solidFill>
              </a:rPr>
              <a:t>Tous les messages dont le premier élément est </a:t>
            </a:r>
            <a:r>
              <a:rPr lang="fr-CA" sz="1400" i="1" dirty="0" err="1">
                <a:solidFill>
                  <a:schemeClr val="bg1"/>
                </a:solidFill>
              </a:rPr>
              <a:t>cream</a:t>
            </a:r>
            <a:r>
              <a:rPr lang="fr-CA" sz="1400" i="1" dirty="0">
                <a:solidFill>
                  <a:schemeClr val="bg1"/>
                </a:solidFill>
              </a:rPr>
              <a:t> déclenchent </a:t>
            </a:r>
            <a:r>
              <a:rPr lang="fr-CA" sz="1400" dirty="0">
                <a:solidFill>
                  <a:schemeClr val="bg1"/>
                </a:solidFill>
              </a:rPr>
              <a:t>ce bouton. </a:t>
            </a:r>
          </a:p>
        </p:txBody>
      </p:sp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A711F2AC-A36A-4A90-A11C-F05B722592A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36463" y="5014545"/>
            <a:ext cx="608210" cy="12700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84CD7A4-B687-478D-847E-78CCB9EFEF09}"/>
              </a:ext>
            </a:extLst>
          </p:cNvPr>
          <p:cNvSpPr txBox="1"/>
          <p:nvPr/>
        </p:nvSpPr>
        <p:spPr>
          <a:xfrm>
            <a:off x="4201282" y="5065100"/>
            <a:ext cx="5668384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chemeClr val="bg1"/>
                </a:solidFill>
              </a:rPr>
              <a:t>Tous les messages dont le premier élément est </a:t>
            </a:r>
            <a:r>
              <a:rPr lang="fr-CA" sz="1400" i="1" dirty="0">
                <a:solidFill>
                  <a:schemeClr val="bg1"/>
                </a:solidFill>
              </a:rPr>
              <a:t>butter déclenchent </a:t>
            </a:r>
            <a:r>
              <a:rPr lang="fr-CA" sz="1400" dirty="0">
                <a:solidFill>
                  <a:schemeClr val="bg1"/>
                </a:solidFill>
              </a:rPr>
              <a:t>ce bouton. </a:t>
            </a:r>
          </a:p>
        </p:txBody>
      </p:sp>
    </p:spTree>
    <p:extLst>
      <p:ext uri="{BB962C8B-B14F-4D97-AF65-F5344CB8AC3E}">
        <p14:creationId xmlns:p14="http://schemas.microsoft.com/office/powerpoint/2010/main" val="345459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7B47A33-2B47-46D6-B08B-9F5150AA1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521" y="2056254"/>
            <a:ext cx="3529624" cy="308663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GROUPER DES ÉLÉMENTS</a:t>
            </a:r>
            <a:endParaRPr lang="fr-CA" sz="32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B663883-F765-47CA-BA11-47486D9DD2FD}"/>
              </a:ext>
            </a:extLst>
          </p:cNvPr>
          <p:cNvSpPr txBox="1"/>
          <p:nvPr/>
        </p:nvSpPr>
        <p:spPr>
          <a:xfrm>
            <a:off x="1843111" y="2739888"/>
            <a:ext cx="3451148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La boîte </a:t>
            </a:r>
            <a:r>
              <a:rPr lang="fr-CA" sz="1200" b="1" i="1" dirty="0" err="1">
                <a:solidFill>
                  <a:schemeClr val="bg1"/>
                </a:solidFill>
              </a:rPr>
              <a:t>zl</a:t>
            </a:r>
            <a:r>
              <a:rPr lang="fr-CA" sz="1200" b="1" i="1" dirty="0">
                <a:solidFill>
                  <a:schemeClr val="bg1"/>
                </a:solidFill>
              </a:rPr>
              <a:t> group 256 </a:t>
            </a:r>
            <a:r>
              <a:rPr lang="fr-CA" sz="1200" dirty="0">
                <a:solidFill>
                  <a:schemeClr val="bg1"/>
                </a:solidFill>
              </a:rPr>
              <a:t>regroupe les éléments qui arrivent l’un après l’autre (en séquence) ensemble dans une liste.</a:t>
            </a:r>
          </a:p>
        </p:txBody>
      </p:sp>
      <p:cxnSp>
        <p:nvCxnSpPr>
          <p:cNvPr id="56" name="Connecteur : en arc 55">
            <a:extLst>
              <a:ext uri="{FF2B5EF4-FFF2-40B4-BE49-F238E27FC236}">
                <a16:creationId xmlns:a16="http://schemas.microsoft.com/office/drawing/2014/main" id="{A19B43E7-FACD-41C4-AF4B-4E38B9EBD385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5294259" y="3063054"/>
            <a:ext cx="1589384" cy="774756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BFED79C2-E637-4399-84FE-58F16D138CFB}"/>
              </a:ext>
            </a:extLst>
          </p:cNvPr>
          <p:cNvSpPr txBox="1"/>
          <p:nvPr/>
        </p:nvSpPr>
        <p:spPr>
          <a:xfrm>
            <a:off x="7074949" y="2903261"/>
            <a:ext cx="443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a</a:t>
            </a:r>
          </a:p>
          <a:p>
            <a:endParaRPr lang="en-CA" sz="80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1C22853-334E-490A-AA0D-398AB9961A91}"/>
              </a:ext>
            </a:extLst>
          </p:cNvPr>
          <p:cNvSpPr txBox="1"/>
          <p:nvPr/>
        </p:nvSpPr>
        <p:spPr>
          <a:xfrm>
            <a:off x="7074949" y="4119598"/>
            <a:ext cx="4432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a b c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CE54AD-1593-48B8-906E-17BD6453B949}"/>
              </a:ext>
            </a:extLst>
          </p:cNvPr>
          <p:cNvSpPr txBox="1"/>
          <p:nvPr/>
        </p:nvSpPr>
        <p:spPr>
          <a:xfrm>
            <a:off x="7599278" y="2847609"/>
            <a:ext cx="4432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b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26C0DCA-335C-4B5F-953F-D95CCFC6DB74}"/>
              </a:ext>
            </a:extLst>
          </p:cNvPr>
          <p:cNvSpPr txBox="1"/>
          <p:nvPr/>
        </p:nvSpPr>
        <p:spPr>
          <a:xfrm>
            <a:off x="8302197" y="2844225"/>
            <a:ext cx="4432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c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75BE1E5-E449-4C83-A523-115F41D30AC0}"/>
              </a:ext>
            </a:extLst>
          </p:cNvPr>
          <p:cNvSpPr txBox="1"/>
          <p:nvPr/>
        </p:nvSpPr>
        <p:spPr>
          <a:xfrm>
            <a:off x="8705737" y="3134093"/>
            <a:ext cx="4432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bang</a:t>
            </a:r>
          </a:p>
        </p:txBody>
      </p:sp>
    </p:spTree>
    <p:extLst>
      <p:ext uri="{BB962C8B-B14F-4D97-AF65-F5344CB8AC3E}">
        <p14:creationId xmlns:p14="http://schemas.microsoft.com/office/powerpoint/2010/main" val="1684073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SÉLECTIONNER ET GROUPER</a:t>
            </a:r>
            <a:endParaRPr lang="fr-CA" sz="3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0EC6234-24AD-47D7-A2A4-131AAB5A8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78" y="1066800"/>
            <a:ext cx="4562449" cy="559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95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167B397-8436-466B-BF20-C4A02C230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00" y="1927130"/>
            <a:ext cx="5687219" cy="2314898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25" y="594361"/>
            <a:ext cx="4604617" cy="1380616"/>
          </a:xfrm>
        </p:spPr>
        <p:txBody>
          <a:bodyPr>
            <a:normAutofit/>
          </a:bodyPr>
          <a:lstStyle/>
          <a:p>
            <a:r>
              <a:rPr lang="fr-CA" dirty="0"/>
              <a:t>RECONSTITUER UN MESSAGE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C649FAC-8A32-4BBA-9AEC-6CB882F56CC3}"/>
              </a:ext>
            </a:extLst>
          </p:cNvPr>
          <p:cNvGrpSpPr/>
          <p:nvPr/>
        </p:nvGrpSpPr>
        <p:grpSpPr>
          <a:xfrm>
            <a:off x="7003272" y="1079789"/>
            <a:ext cx="4316200" cy="5492124"/>
            <a:chOff x="1447798" y="1266667"/>
            <a:chExt cx="4316200" cy="5492124"/>
          </a:xfrm>
        </p:grpSpPr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C28FC01C-15AA-4D49-ACB9-C7357BAD9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798" y="1266667"/>
              <a:ext cx="2722473" cy="5412535"/>
            </a:xfrm>
            <a:prstGeom prst="rect">
              <a:avLst/>
            </a:prstGeom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A0BB1D76-1019-4763-A3A7-3D86EEE19CC6}"/>
                </a:ext>
              </a:extLst>
            </p:cNvPr>
            <p:cNvSpPr txBox="1"/>
            <p:nvPr/>
          </p:nvSpPr>
          <p:spPr>
            <a:xfrm>
              <a:off x="1735653" y="2757933"/>
              <a:ext cx="443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dirty="0"/>
                <a:t>65 </a:t>
              </a:r>
            </a:p>
            <a:p>
              <a:r>
                <a:rPr lang="en-CA" sz="800" dirty="0"/>
                <a:t>108 </a:t>
              </a:r>
            </a:p>
            <a:p>
              <a:r>
                <a:rPr lang="en-CA" sz="800" dirty="0"/>
                <a:t>108 </a:t>
              </a:r>
            </a:p>
            <a:p>
              <a:r>
                <a:rPr lang="en-CA" sz="800" dirty="0"/>
                <a:t>111 </a:t>
              </a:r>
            </a:p>
            <a:p>
              <a:r>
                <a:rPr lang="en-CA" sz="800" dirty="0">
                  <a:solidFill>
                    <a:srgbClr val="FF0000"/>
                  </a:solidFill>
                </a:rPr>
                <a:t>13</a:t>
              </a:r>
              <a:r>
                <a:rPr lang="en-CA" sz="800" dirty="0"/>
                <a:t> </a:t>
              </a:r>
            </a:p>
            <a:p>
              <a:r>
                <a:rPr lang="en-CA" sz="800" dirty="0">
                  <a:solidFill>
                    <a:schemeClr val="accent5"/>
                  </a:solidFill>
                </a:rPr>
                <a:t>10</a:t>
              </a:r>
              <a:endParaRPr lang="fr-CA" sz="800" dirty="0">
                <a:solidFill>
                  <a:schemeClr val="accent5"/>
                </a:solidFill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FAFC478-CD95-48E4-ADD1-743E2A56AF40}"/>
                </a:ext>
              </a:extLst>
            </p:cNvPr>
            <p:cNvSpPr txBox="1"/>
            <p:nvPr/>
          </p:nvSpPr>
          <p:spPr>
            <a:xfrm>
              <a:off x="2375032" y="3992099"/>
              <a:ext cx="4432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dirty="0"/>
                <a:t>65 </a:t>
              </a:r>
            </a:p>
            <a:p>
              <a:r>
                <a:rPr lang="en-CA" sz="800" dirty="0"/>
                <a:t>108 </a:t>
              </a:r>
            </a:p>
            <a:p>
              <a:r>
                <a:rPr lang="en-CA" sz="800" dirty="0"/>
                <a:t>108 </a:t>
              </a:r>
            </a:p>
            <a:p>
              <a:r>
                <a:rPr lang="en-CA" sz="800" dirty="0"/>
                <a:t>111 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52433C86-E67E-4379-A5F6-9F1FCC6FADDB}"/>
                </a:ext>
              </a:extLst>
            </p:cNvPr>
            <p:cNvSpPr txBox="1"/>
            <p:nvPr/>
          </p:nvSpPr>
          <p:spPr>
            <a:xfrm>
              <a:off x="1693510" y="4069042"/>
              <a:ext cx="4432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dirty="0">
                  <a:solidFill>
                    <a:schemeClr val="accent5"/>
                  </a:solidFill>
                </a:rPr>
                <a:t>10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9DFFBA55-57E2-4C73-BD10-6E79321C3FF3}"/>
                </a:ext>
              </a:extLst>
            </p:cNvPr>
            <p:cNvSpPr txBox="1"/>
            <p:nvPr/>
          </p:nvSpPr>
          <p:spPr>
            <a:xfrm>
              <a:off x="1902868" y="3864176"/>
              <a:ext cx="4432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dirty="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7E42497B-C3EE-4627-B572-1964D0F5D665}"/>
                </a:ext>
              </a:extLst>
            </p:cNvPr>
            <p:cNvSpPr txBox="1"/>
            <p:nvPr/>
          </p:nvSpPr>
          <p:spPr>
            <a:xfrm>
              <a:off x="2394280" y="5124853"/>
              <a:ext cx="14585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dirty="0"/>
                <a:t>65 108 108 111 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7C4E18AD-9EB3-42C4-905F-F7F6F4290D28}"/>
                </a:ext>
              </a:extLst>
            </p:cNvPr>
            <p:cNvSpPr txBox="1"/>
            <p:nvPr/>
          </p:nvSpPr>
          <p:spPr>
            <a:xfrm>
              <a:off x="2443053" y="5711064"/>
              <a:ext cx="14585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dirty="0"/>
                <a:t>“Allo”</a:t>
              </a:r>
            </a:p>
          </p:txBody>
        </p:sp>
        <p:sp>
          <p:nvSpPr>
            <p:cNvPr id="47" name="Flèche : droite 46">
              <a:extLst>
                <a:ext uri="{FF2B5EF4-FFF2-40B4-BE49-F238E27FC236}">
                  <a16:creationId xmlns:a16="http://schemas.microsoft.com/office/drawing/2014/main" id="{44CA6A4C-B22F-4881-9D79-209812164D9F}"/>
                </a:ext>
              </a:extLst>
            </p:cNvPr>
            <p:cNvSpPr/>
            <p:nvPr/>
          </p:nvSpPr>
          <p:spPr>
            <a:xfrm rot="10800000">
              <a:off x="2178863" y="3100620"/>
              <a:ext cx="282839" cy="2236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000"/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8B41AC49-F9A5-4C29-83B6-6DE0CF8D3223}"/>
                </a:ext>
              </a:extLst>
            </p:cNvPr>
            <p:cNvSpPr txBox="1"/>
            <p:nvPr/>
          </p:nvSpPr>
          <p:spPr>
            <a:xfrm>
              <a:off x="2456045" y="2977643"/>
              <a:ext cx="3272053" cy="46166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CA" sz="1200" dirty="0">
                  <a:solidFill>
                    <a:schemeClr val="bg1"/>
                  </a:solidFill>
                </a:rPr>
                <a:t>Les entiers sont reçus l’un après l’autre (i.e. en séquence).</a:t>
              </a:r>
              <a:endParaRPr lang="fr-CA" sz="1200" i="1" dirty="0">
                <a:solidFill>
                  <a:schemeClr val="bg1"/>
                </a:solidFill>
              </a:endParaRPr>
            </a:p>
          </p:txBody>
        </p:sp>
        <p:sp>
          <p:nvSpPr>
            <p:cNvPr id="49" name="Flèche : droite 48">
              <a:extLst>
                <a:ext uri="{FF2B5EF4-FFF2-40B4-BE49-F238E27FC236}">
                  <a16:creationId xmlns:a16="http://schemas.microsoft.com/office/drawing/2014/main" id="{C0F21EE2-2252-4D12-83BD-FFCCD871F0A8}"/>
                </a:ext>
              </a:extLst>
            </p:cNvPr>
            <p:cNvSpPr/>
            <p:nvPr/>
          </p:nvSpPr>
          <p:spPr>
            <a:xfrm rot="10800000">
              <a:off x="2626822" y="3616159"/>
              <a:ext cx="282839" cy="2236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000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668CAE24-92E6-4F38-B925-1B6120014FB3}"/>
                </a:ext>
              </a:extLst>
            </p:cNvPr>
            <p:cNvSpPr txBox="1"/>
            <p:nvPr/>
          </p:nvSpPr>
          <p:spPr>
            <a:xfrm>
              <a:off x="2904005" y="3587177"/>
              <a:ext cx="2824094" cy="8309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CA" sz="1200" dirty="0">
                  <a:solidFill>
                    <a:schemeClr val="bg1"/>
                  </a:solidFill>
                </a:rPr>
                <a:t>On se débarrasse du 13. </a:t>
              </a:r>
            </a:p>
            <a:p>
              <a:r>
                <a:rPr lang="fr-CA" sz="1200" dirty="0">
                  <a:solidFill>
                    <a:schemeClr val="bg1"/>
                  </a:solidFill>
                </a:rPr>
                <a:t>Le 10 est utilisé pour indiquer que le message est complet. Le reste de la séquence passe sans changement. </a:t>
              </a:r>
              <a:endParaRPr lang="fr-CA" sz="1200" i="1" dirty="0">
                <a:solidFill>
                  <a:schemeClr val="bg1"/>
                </a:solidFill>
              </a:endParaRPr>
            </a:p>
          </p:txBody>
        </p:sp>
        <p:sp>
          <p:nvSpPr>
            <p:cNvPr id="51" name="Flèche : droite 50">
              <a:extLst>
                <a:ext uri="{FF2B5EF4-FFF2-40B4-BE49-F238E27FC236}">
                  <a16:creationId xmlns:a16="http://schemas.microsoft.com/office/drawing/2014/main" id="{E844B7C6-AD22-4776-9AC6-E4605DEDD392}"/>
                </a:ext>
              </a:extLst>
            </p:cNvPr>
            <p:cNvSpPr/>
            <p:nvPr/>
          </p:nvSpPr>
          <p:spPr>
            <a:xfrm rot="10800000">
              <a:off x="3249739" y="4742465"/>
              <a:ext cx="282839" cy="2236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000"/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B1D8DDC9-BA1B-4B1C-8102-061CB0773066}"/>
                </a:ext>
              </a:extLst>
            </p:cNvPr>
            <p:cNvSpPr txBox="1"/>
            <p:nvPr/>
          </p:nvSpPr>
          <p:spPr>
            <a:xfrm>
              <a:off x="3526921" y="4486820"/>
              <a:ext cx="2237077" cy="8309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CA" sz="1200" dirty="0">
                  <a:solidFill>
                    <a:schemeClr val="bg1"/>
                  </a:solidFill>
                </a:rPr>
                <a:t>La boîte </a:t>
              </a:r>
              <a:r>
                <a:rPr lang="fr-CA" sz="1200" b="1" i="1" dirty="0" err="1">
                  <a:solidFill>
                    <a:schemeClr val="bg1"/>
                  </a:solidFill>
                </a:rPr>
                <a:t>zl</a:t>
              </a:r>
              <a:r>
                <a:rPr lang="fr-CA" sz="1200" b="1" i="1" dirty="0">
                  <a:solidFill>
                    <a:schemeClr val="bg1"/>
                  </a:solidFill>
                </a:rPr>
                <a:t> group 256 </a:t>
              </a:r>
              <a:r>
                <a:rPr lang="fr-CA" sz="1200" dirty="0">
                  <a:solidFill>
                    <a:schemeClr val="bg1"/>
                  </a:solidFill>
                </a:rPr>
                <a:t>regroupe les éléments qui arrivent l’un après l’autre (en séquence) ensemble dans une liste.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8A5792B4-B724-4315-8764-11ACED5F5EAD}"/>
                </a:ext>
              </a:extLst>
            </p:cNvPr>
            <p:cNvSpPr txBox="1"/>
            <p:nvPr/>
          </p:nvSpPr>
          <p:spPr>
            <a:xfrm>
              <a:off x="3494386" y="5422076"/>
              <a:ext cx="2269612" cy="46166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CA" sz="1200" dirty="0">
                  <a:solidFill>
                    <a:schemeClr val="bg1"/>
                  </a:solidFill>
                </a:rPr>
                <a:t>On convertit la liste en message ASCII.</a:t>
              </a:r>
            </a:p>
          </p:txBody>
        </p:sp>
        <p:sp>
          <p:nvSpPr>
            <p:cNvPr id="62" name="Flèche : droite 61">
              <a:extLst>
                <a:ext uri="{FF2B5EF4-FFF2-40B4-BE49-F238E27FC236}">
                  <a16:creationId xmlns:a16="http://schemas.microsoft.com/office/drawing/2014/main" id="{8B9DEC86-9D5E-4E79-8F00-881477775F3D}"/>
                </a:ext>
              </a:extLst>
            </p:cNvPr>
            <p:cNvSpPr/>
            <p:nvPr/>
          </p:nvSpPr>
          <p:spPr>
            <a:xfrm rot="10800000">
              <a:off x="3211547" y="5453790"/>
              <a:ext cx="282839" cy="2236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000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109A0DA8-9659-495F-B09A-7B61C69C19FB}"/>
                </a:ext>
              </a:extLst>
            </p:cNvPr>
            <p:cNvSpPr txBox="1"/>
            <p:nvPr/>
          </p:nvSpPr>
          <p:spPr>
            <a:xfrm>
              <a:off x="2443053" y="6123920"/>
              <a:ext cx="14585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dirty="0"/>
                <a:t>Allo</a:t>
              </a:r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F895622C-5530-4E6C-9724-5CF592FB5739}"/>
                </a:ext>
              </a:extLst>
            </p:cNvPr>
            <p:cNvSpPr txBox="1"/>
            <p:nvPr/>
          </p:nvSpPr>
          <p:spPr>
            <a:xfrm>
              <a:off x="3494386" y="5927794"/>
              <a:ext cx="2269612" cy="8309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CA" sz="1200" b="1" dirty="0">
                  <a:solidFill>
                    <a:schemeClr val="bg1"/>
                  </a:solidFill>
                </a:rPr>
                <a:t>Si il y a des espaces dans le message, </a:t>
              </a:r>
              <a:r>
                <a:rPr lang="fr-CA" sz="1200" dirty="0">
                  <a:solidFill>
                    <a:schemeClr val="bg1"/>
                  </a:solidFill>
                </a:rPr>
                <a:t>découpe le message en éléments séparés (ne fait rien dans ce cas-ci mais sera utile plus tard).</a:t>
              </a:r>
            </a:p>
          </p:txBody>
        </p:sp>
        <p:sp>
          <p:nvSpPr>
            <p:cNvPr id="65" name="Flèche : droite 64">
              <a:extLst>
                <a:ext uri="{FF2B5EF4-FFF2-40B4-BE49-F238E27FC236}">
                  <a16:creationId xmlns:a16="http://schemas.microsoft.com/office/drawing/2014/main" id="{9069BD13-0EE1-4042-B95A-386872BE762C}"/>
                </a:ext>
              </a:extLst>
            </p:cNvPr>
            <p:cNvSpPr/>
            <p:nvPr/>
          </p:nvSpPr>
          <p:spPr>
            <a:xfrm rot="10800000">
              <a:off x="3220150" y="5927794"/>
              <a:ext cx="282839" cy="2236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000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47658C9-773D-45EB-83EF-0DDF84F8ACC7}"/>
              </a:ext>
            </a:extLst>
          </p:cNvPr>
          <p:cNvGrpSpPr/>
          <p:nvPr/>
        </p:nvGrpSpPr>
        <p:grpSpPr>
          <a:xfrm>
            <a:off x="2646775" y="3937046"/>
            <a:ext cx="6590269" cy="2657711"/>
            <a:chOff x="2736835" y="2246390"/>
            <a:chExt cx="6590269" cy="2657711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9012CE09-30B8-4B6D-85F9-2A4F6AF2D212}"/>
                </a:ext>
              </a:extLst>
            </p:cNvPr>
            <p:cNvGrpSpPr/>
            <p:nvPr/>
          </p:nvGrpSpPr>
          <p:grpSpPr>
            <a:xfrm>
              <a:off x="2736835" y="2246390"/>
              <a:ext cx="1086880" cy="282839"/>
              <a:chOff x="8027964" y="3321501"/>
              <a:chExt cx="1086880" cy="282839"/>
            </a:xfrm>
          </p:grpSpPr>
          <p:sp>
            <p:nvSpPr>
              <p:cNvPr id="26" name="Accolade ouvrante 25">
                <a:extLst>
                  <a:ext uri="{FF2B5EF4-FFF2-40B4-BE49-F238E27FC236}">
                    <a16:creationId xmlns:a16="http://schemas.microsoft.com/office/drawing/2014/main" id="{9DE7FC12-17F1-4277-BE4E-EE5493DCA41F}"/>
                  </a:ext>
                </a:extLst>
              </p:cNvPr>
              <p:cNvSpPr/>
              <p:nvPr/>
            </p:nvSpPr>
            <p:spPr>
              <a:xfrm rot="16200000">
                <a:off x="8020216" y="3329249"/>
                <a:ext cx="282839" cy="267344"/>
              </a:xfrm>
              <a:prstGeom prst="leftBrace">
                <a:avLst>
                  <a:gd name="adj1" fmla="val 49945"/>
                  <a:gd name="adj2" fmla="val 58187"/>
                </a:avLst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27" name="Accolade ouvrante 26">
                <a:extLst>
                  <a:ext uri="{FF2B5EF4-FFF2-40B4-BE49-F238E27FC236}">
                    <a16:creationId xmlns:a16="http://schemas.microsoft.com/office/drawing/2014/main" id="{C7DA817B-E006-4C2B-B19F-B46EDBDEF42F}"/>
                  </a:ext>
                </a:extLst>
              </p:cNvPr>
              <p:cNvSpPr/>
              <p:nvPr/>
            </p:nvSpPr>
            <p:spPr>
              <a:xfrm rot="16200000">
                <a:off x="8621540" y="3111037"/>
                <a:ext cx="260697" cy="725910"/>
              </a:xfrm>
              <a:prstGeom prst="leftBrace">
                <a:avLst>
                  <a:gd name="adj1" fmla="val 49945"/>
                  <a:gd name="adj2" fmla="val 51927"/>
                </a:avLst>
              </a:prstGeom>
              <a:ln w="571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5C4932A8-93C1-475C-B8A6-714F576966EB}"/>
                </a:ext>
              </a:extLst>
            </p:cNvPr>
            <p:cNvGrpSpPr/>
            <p:nvPr/>
          </p:nvGrpSpPr>
          <p:grpSpPr>
            <a:xfrm>
              <a:off x="6102509" y="3001333"/>
              <a:ext cx="3224595" cy="1902768"/>
              <a:chOff x="5080925" y="2836124"/>
              <a:chExt cx="5324615" cy="3046988"/>
            </a:xfrm>
          </p:grpSpPr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3268D9EA-6269-47E5-BA6C-21487746C5E2}"/>
                  </a:ext>
                </a:extLst>
              </p:cNvPr>
              <p:cNvSpPr txBox="1"/>
              <p:nvPr/>
            </p:nvSpPr>
            <p:spPr>
              <a:xfrm>
                <a:off x="5222344" y="2836124"/>
                <a:ext cx="5183196" cy="294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dirty="0"/>
                  <a:t>65 </a:t>
                </a:r>
              </a:p>
              <a:p>
                <a:r>
                  <a:rPr lang="en-CA" sz="2000" dirty="0"/>
                  <a:t>108 </a:t>
                </a:r>
              </a:p>
              <a:p>
                <a:r>
                  <a:rPr lang="en-CA" sz="2000" dirty="0"/>
                  <a:t>108 </a:t>
                </a:r>
              </a:p>
              <a:p>
                <a:r>
                  <a:rPr lang="en-CA" sz="2000" dirty="0"/>
                  <a:t>111 </a:t>
                </a:r>
              </a:p>
              <a:p>
                <a:r>
                  <a:rPr lang="en-CA" sz="2000" dirty="0"/>
                  <a:t>13 </a:t>
                </a:r>
              </a:p>
              <a:p>
                <a:r>
                  <a:rPr lang="en-CA" sz="2000" dirty="0"/>
                  <a:t>10</a:t>
                </a:r>
                <a:endParaRPr lang="fr-CA" sz="2000" dirty="0"/>
              </a:p>
            </p:txBody>
          </p:sp>
          <p:sp>
            <p:nvSpPr>
              <p:cNvPr id="30" name="Accolade ouvrante 29">
                <a:extLst>
                  <a:ext uri="{FF2B5EF4-FFF2-40B4-BE49-F238E27FC236}">
                    <a16:creationId xmlns:a16="http://schemas.microsoft.com/office/drawing/2014/main" id="{9FC1836F-EBFB-427B-B299-6A062B05A009}"/>
                  </a:ext>
                </a:extLst>
              </p:cNvPr>
              <p:cNvSpPr/>
              <p:nvPr/>
            </p:nvSpPr>
            <p:spPr>
              <a:xfrm>
                <a:off x="5080926" y="2903566"/>
                <a:ext cx="282839" cy="1934822"/>
              </a:xfrm>
              <a:prstGeom prst="leftBrace">
                <a:avLst>
                  <a:gd name="adj1" fmla="val 49945"/>
                  <a:gd name="adj2" fmla="val 58187"/>
                </a:avLst>
              </a:prstGeom>
              <a:ln w="571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sz="1200"/>
              </a:p>
            </p:txBody>
          </p:sp>
          <p:sp>
            <p:nvSpPr>
              <p:cNvPr id="31" name="Accolade ouvrante 30">
                <a:extLst>
                  <a:ext uri="{FF2B5EF4-FFF2-40B4-BE49-F238E27FC236}">
                    <a16:creationId xmlns:a16="http://schemas.microsoft.com/office/drawing/2014/main" id="{6C9A2793-0D42-4C18-B31B-A51D2EE9BE2E}"/>
                  </a:ext>
                </a:extLst>
              </p:cNvPr>
              <p:cNvSpPr/>
              <p:nvPr/>
            </p:nvSpPr>
            <p:spPr>
              <a:xfrm>
                <a:off x="5080925" y="4900532"/>
                <a:ext cx="282839" cy="982580"/>
              </a:xfrm>
              <a:prstGeom prst="leftBrace">
                <a:avLst>
                  <a:gd name="adj1" fmla="val 49945"/>
                  <a:gd name="adj2" fmla="val 58187"/>
                </a:avLst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sz="1200"/>
              </a:p>
            </p:txBody>
          </p:sp>
        </p:grp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id="{934682C9-EB89-43E6-BCD7-F0E22906FD44}"/>
                </a:ext>
              </a:extLst>
            </p:cNvPr>
            <p:cNvSpPr/>
            <p:nvPr/>
          </p:nvSpPr>
          <p:spPr>
            <a:xfrm>
              <a:off x="3484127" y="2766705"/>
              <a:ext cx="2436180" cy="981617"/>
            </a:xfrm>
            <a:custGeom>
              <a:avLst/>
              <a:gdLst>
                <a:gd name="connsiteX0" fmla="*/ 108610 w 1893449"/>
                <a:gd name="connsiteY0" fmla="*/ 328085 h 929142"/>
                <a:gd name="connsiteX1" fmla="*/ 134987 w 1893449"/>
                <a:gd name="connsiteY1" fmla="*/ 20355 h 929142"/>
                <a:gd name="connsiteX2" fmla="*/ 1445041 w 1893449"/>
                <a:gd name="connsiteY2" fmla="*/ 838039 h 929142"/>
                <a:gd name="connsiteX3" fmla="*/ 1893449 w 1893449"/>
                <a:gd name="connsiteY3" fmla="*/ 873208 h 929142"/>
                <a:gd name="connsiteX0" fmla="*/ 31974 w 1816813"/>
                <a:gd name="connsiteY0" fmla="*/ 328085 h 929142"/>
                <a:gd name="connsiteX1" fmla="*/ 295744 w 1816813"/>
                <a:gd name="connsiteY1" fmla="*/ 20355 h 929142"/>
                <a:gd name="connsiteX2" fmla="*/ 1368405 w 1816813"/>
                <a:gd name="connsiteY2" fmla="*/ 838039 h 929142"/>
                <a:gd name="connsiteX3" fmla="*/ 1816813 w 1816813"/>
                <a:gd name="connsiteY3" fmla="*/ 873208 h 929142"/>
                <a:gd name="connsiteX0" fmla="*/ 18059 w 1802898"/>
                <a:gd name="connsiteY0" fmla="*/ 279948 h 877595"/>
                <a:gd name="connsiteX1" fmla="*/ 466467 w 1802898"/>
                <a:gd name="connsiteY1" fmla="*/ 24972 h 877595"/>
                <a:gd name="connsiteX2" fmla="*/ 1354490 w 1802898"/>
                <a:gd name="connsiteY2" fmla="*/ 789902 h 877595"/>
                <a:gd name="connsiteX3" fmla="*/ 1802898 w 1802898"/>
                <a:gd name="connsiteY3" fmla="*/ 825071 h 877595"/>
                <a:gd name="connsiteX0" fmla="*/ 17351 w 1802190"/>
                <a:gd name="connsiteY0" fmla="*/ 274939 h 844164"/>
                <a:gd name="connsiteX1" fmla="*/ 465759 w 1802190"/>
                <a:gd name="connsiteY1" fmla="*/ 19963 h 844164"/>
                <a:gd name="connsiteX2" fmla="*/ 1248275 w 1802190"/>
                <a:gd name="connsiteY2" fmla="*/ 705762 h 844164"/>
                <a:gd name="connsiteX3" fmla="*/ 1802190 w 1802190"/>
                <a:gd name="connsiteY3" fmla="*/ 820062 h 844164"/>
                <a:gd name="connsiteX0" fmla="*/ 17351 w 1907698"/>
                <a:gd name="connsiteY0" fmla="*/ 274939 h 858844"/>
                <a:gd name="connsiteX1" fmla="*/ 465759 w 1907698"/>
                <a:gd name="connsiteY1" fmla="*/ 19963 h 858844"/>
                <a:gd name="connsiteX2" fmla="*/ 1248275 w 1907698"/>
                <a:gd name="connsiteY2" fmla="*/ 705762 h 858844"/>
                <a:gd name="connsiteX3" fmla="*/ 1907698 w 1907698"/>
                <a:gd name="connsiteY3" fmla="*/ 837647 h 858844"/>
                <a:gd name="connsiteX0" fmla="*/ 17351 w 1907698"/>
                <a:gd name="connsiteY0" fmla="*/ 274939 h 837812"/>
                <a:gd name="connsiteX1" fmla="*/ 465759 w 1907698"/>
                <a:gd name="connsiteY1" fmla="*/ 19963 h 837812"/>
                <a:gd name="connsiteX2" fmla="*/ 1248275 w 1907698"/>
                <a:gd name="connsiteY2" fmla="*/ 705762 h 837812"/>
                <a:gd name="connsiteX3" fmla="*/ 1907698 w 1907698"/>
                <a:gd name="connsiteY3" fmla="*/ 837647 h 837812"/>
                <a:gd name="connsiteX0" fmla="*/ 20126 w 1840135"/>
                <a:gd name="connsiteY0" fmla="*/ 274939 h 837812"/>
                <a:gd name="connsiteX1" fmla="*/ 398196 w 1840135"/>
                <a:gd name="connsiteY1" fmla="*/ 19963 h 837812"/>
                <a:gd name="connsiteX2" fmla="*/ 1180712 w 1840135"/>
                <a:gd name="connsiteY2" fmla="*/ 705762 h 837812"/>
                <a:gd name="connsiteX3" fmla="*/ 1840135 w 1840135"/>
                <a:gd name="connsiteY3" fmla="*/ 837647 h 837812"/>
                <a:gd name="connsiteX0" fmla="*/ 2473 w 1822482"/>
                <a:gd name="connsiteY0" fmla="*/ 284247 h 847120"/>
                <a:gd name="connsiteX1" fmla="*/ 380543 w 1822482"/>
                <a:gd name="connsiteY1" fmla="*/ 29271 h 847120"/>
                <a:gd name="connsiteX2" fmla="*/ 1163059 w 1822482"/>
                <a:gd name="connsiteY2" fmla="*/ 715070 h 847120"/>
                <a:gd name="connsiteX3" fmla="*/ 1822482 w 1822482"/>
                <a:gd name="connsiteY3" fmla="*/ 846955 h 847120"/>
                <a:gd name="connsiteX0" fmla="*/ 2328 w 1839921"/>
                <a:gd name="connsiteY0" fmla="*/ 284247 h 847120"/>
                <a:gd name="connsiteX1" fmla="*/ 397982 w 1839921"/>
                <a:gd name="connsiteY1" fmla="*/ 29271 h 847120"/>
                <a:gd name="connsiteX2" fmla="*/ 1180498 w 1839921"/>
                <a:gd name="connsiteY2" fmla="*/ 715070 h 847120"/>
                <a:gd name="connsiteX3" fmla="*/ 1839921 w 1839921"/>
                <a:gd name="connsiteY3" fmla="*/ 846955 h 847120"/>
                <a:gd name="connsiteX0" fmla="*/ 779 w 2436577"/>
                <a:gd name="connsiteY0" fmla="*/ 112895 h 1094512"/>
                <a:gd name="connsiteX1" fmla="*/ 994638 w 2436577"/>
                <a:gd name="connsiteY1" fmla="*/ 276663 h 1094512"/>
                <a:gd name="connsiteX2" fmla="*/ 1777154 w 2436577"/>
                <a:gd name="connsiteY2" fmla="*/ 962462 h 1094512"/>
                <a:gd name="connsiteX3" fmla="*/ 2436577 w 2436577"/>
                <a:gd name="connsiteY3" fmla="*/ 1094347 h 1094512"/>
                <a:gd name="connsiteX0" fmla="*/ 382 w 2436180"/>
                <a:gd name="connsiteY0" fmla="*/ 0 h 981617"/>
                <a:gd name="connsiteX1" fmla="*/ 994241 w 2436180"/>
                <a:gd name="connsiteY1" fmla="*/ 163768 h 981617"/>
                <a:gd name="connsiteX2" fmla="*/ 1776757 w 2436180"/>
                <a:gd name="connsiteY2" fmla="*/ 849567 h 981617"/>
                <a:gd name="connsiteX3" fmla="*/ 2436180 w 2436180"/>
                <a:gd name="connsiteY3" fmla="*/ 981452 h 98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6180" h="981617">
                  <a:moveTo>
                    <a:pt x="382" y="0"/>
                  </a:moveTo>
                  <a:cubicBezTo>
                    <a:pt x="-18914" y="519267"/>
                    <a:pt x="698179" y="22173"/>
                    <a:pt x="994241" y="163768"/>
                  </a:cubicBezTo>
                  <a:cubicBezTo>
                    <a:pt x="1290304" y="305363"/>
                    <a:pt x="1536434" y="713286"/>
                    <a:pt x="1776757" y="849567"/>
                  </a:cubicBezTo>
                  <a:cubicBezTo>
                    <a:pt x="2017080" y="985848"/>
                    <a:pt x="2173875" y="982184"/>
                    <a:pt x="2436180" y="981452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4CA66483-DAB9-433C-B87B-6E90F58F2B63}"/>
                </a:ext>
              </a:extLst>
            </p:cNvPr>
            <p:cNvSpPr/>
            <p:nvPr/>
          </p:nvSpPr>
          <p:spPr>
            <a:xfrm>
              <a:off x="2895449" y="2727370"/>
              <a:ext cx="3029813" cy="1926748"/>
            </a:xfrm>
            <a:custGeom>
              <a:avLst/>
              <a:gdLst>
                <a:gd name="connsiteX0" fmla="*/ 108610 w 1893449"/>
                <a:gd name="connsiteY0" fmla="*/ 328085 h 929142"/>
                <a:gd name="connsiteX1" fmla="*/ 134987 w 1893449"/>
                <a:gd name="connsiteY1" fmla="*/ 20355 h 929142"/>
                <a:gd name="connsiteX2" fmla="*/ 1445041 w 1893449"/>
                <a:gd name="connsiteY2" fmla="*/ 838039 h 929142"/>
                <a:gd name="connsiteX3" fmla="*/ 1893449 w 1893449"/>
                <a:gd name="connsiteY3" fmla="*/ 873208 h 929142"/>
                <a:gd name="connsiteX0" fmla="*/ 31974 w 1816813"/>
                <a:gd name="connsiteY0" fmla="*/ 328085 h 929142"/>
                <a:gd name="connsiteX1" fmla="*/ 295744 w 1816813"/>
                <a:gd name="connsiteY1" fmla="*/ 20355 h 929142"/>
                <a:gd name="connsiteX2" fmla="*/ 1368405 w 1816813"/>
                <a:gd name="connsiteY2" fmla="*/ 838039 h 929142"/>
                <a:gd name="connsiteX3" fmla="*/ 1816813 w 1816813"/>
                <a:gd name="connsiteY3" fmla="*/ 873208 h 929142"/>
                <a:gd name="connsiteX0" fmla="*/ 18059 w 1802898"/>
                <a:gd name="connsiteY0" fmla="*/ 279948 h 877595"/>
                <a:gd name="connsiteX1" fmla="*/ 466467 w 1802898"/>
                <a:gd name="connsiteY1" fmla="*/ 24972 h 877595"/>
                <a:gd name="connsiteX2" fmla="*/ 1354490 w 1802898"/>
                <a:gd name="connsiteY2" fmla="*/ 789902 h 877595"/>
                <a:gd name="connsiteX3" fmla="*/ 1802898 w 1802898"/>
                <a:gd name="connsiteY3" fmla="*/ 825071 h 877595"/>
                <a:gd name="connsiteX0" fmla="*/ 17351 w 1802190"/>
                <a:gd name="connsiteY0" fmla="*/ 274939 h 844164"/>
                <a:gd name="connsiteX1" fmla="*/ 465759 w 1802190"/>
                <a:gd name="connsiteY1" fmla="*/ 19963 h 844164"/>
                <a:gd name="connsiteX2" fmla="*/ 1248275 w 1802190"/>
                <a:gd name="connsiteY2" fmla="*/ 705762 h 844164"/>
                <a:gd name="connsiteX3" fmla="*/ 1802190 w 1802190"/>
                <a:gd name="connsiteY3" fmla="*/ 820062 h 844164"/>
                <a:gd name="connsiteX0" fmla="*/ 17351 w 1907698"/>
                <a:gd name="connsiteY0" fmla="*/ 274939 h 858844"/>
                <a:gd name="connsiteX1" fmla="*/ 465759 w 1907698"/>
                <a:gd name="connsiteY1" fmla="*/ 19963 h 858844"/>
                <a:gd name="connsiteX2" fmla="*/ 1248275 w 1907698"/>
                <a:gd name="connsiteY2" fmla="*/ 705762 h 858844"/>
                <a:gd name="connsiteX3" fmla="*/ 1907698 w 1907698"/>
                <a:gd name="connsiteY3" fmla="*/ 837647 h 858844"/>
                <a:gd name="connsiteX0" fmla="*/ 17351 w 1907698"/>
                <a:gd name="connsiteY0" fmla="*/ 274939 h 837812"/>
                <a:gd name="connsiteX1" fmla="*/ 465759 w 1907698"/>
                <a:gd name="connsiteY1" fmla="*/ 19963 h 837812"/>
                <a:gd name="connsiteX2" fmla="*/ 1248275 w 1907698"/>
                <a:gd name="connsiteY2" fmla="*/ 705762 h 837812"/>
                <a:gd name="connsiteX3" fmla="*/ 1907698 w 1907698"/>
                <a:gd name="connsiteY3" fmla="*/ 837647 h 837812"/>
                <a:gd name="connsiteX0" fmla="*/ 20126 w 1840135"/>
                <a:gd name="connsiteY0" fmla="*/ 274939 h 837812"/>
                <a:gd name="connsiteX1" fmla="*/ 398196 w 1840135"/>
                <a:gd name="connsiteY1" fmla="*/ 19963 h 837812"/>
                <a:gd name="connsiteX2" fmla="*/ 1180712 w 1840135"/>
                <a:gd name="connsiteY2" fmla="*/ 705762 h 837812"/>
                <a:gd name="connsiteX3" fmla="*/ 1840135 w 1840135"/>
                <a:gd name="connsiteY3" fmla="*/ 837647 h 837812"/>
                <a:gd name="connsiteX0" fmla="*/ 2473 w 1822482"/>
                <a:gd name="connsiteY0" fmla="*/ 284247 h 847120"/>
                <a:gd name="connsiteX1" fmla="*/ 380543 w 1822482"/>
                <a:gd name="connsiteY1" fmla="*/ 29271 h 847120"/>
                <a:gd name="connsiteX2" fmla="*/ 1163059 w 1822482"/>
                <a:gd name="connsiteY2" fmla="*/ 715070 h 847120"/>
                <a:gd name="connsiteX3" fmla="*/ 1822482 w 1822482"/>
                <a:gd name="connsiteY3" fmla="*/ 846955 h 847120"/>
                <a:gd name="connsiteX0" fmla="*/ 2328 w 1839921"/>
                <a:gd name="connsiteY0" fmla="*/ 284247 h 847120"/>
                <a:gd name="connsiteX1" fmla="*/ 397982 w 1839921"/>
                <a:gd name="connsiteY1" fmla="*/ 29271 h 847120"/>
                <a:gd name="connsiteX2" fmla="*/ 1180498 w 1839921"/>
                <a:gd name="connsiteY2" fmla="*/ 715070 h 847120"/>
                <a:gd name="connsiteX3" fmla="*/ 1839921 w 1839921"/>
                <a:gd name="connsiteY3" fmla="*/ 846955 h 847120"/>
                <a:gd name="connsiteX0" fmla="*/ 1060 w 2199137"/>
                <a:gd name="connsiteY0" fmla="*/ 364238 h 830395"/>
                <a:gd name="connsiteX1" fmla="*/ 757198 w 2199137"/>
                <a:gd name="connsiteY1" fmla="*/ 12546 h 830395"/>
                <a:gd name="connsiteX2" fmla="*/ 1539714 w 2199137"/>
                <a:gd name="connsiteY2" fmla="*/ 698345 h 830395"/>
                <a:gd name="connsiteX3" fmla="*/ 2199137 w 2199137"/>
                <a:gd name="connsiteY3" fmla="*/ 830230 h 830395"/>
                <a:gd name="connsiteX0" fmla="*/ 0 w 2198077"/>
                <a:gd name="connsiteY0" fmla="*/ 354576 h 820733"/>
                <a:gd name="connsiteX1" fmla="*/ 756138 w 2198077"/>
                <a:gd name="connsiteY1" fmla="*/ 2884 h 820733"/>
                <a:gd name="connsiteX2" fmla="*/ 1538654 w 2198077"/>
                <a:gd name="connsiteY2" fmla="*/ 688683 h 820733"/>
                <a:gd name="connsiteX3" fmla="*/ 2198077 w 2198077"/>
                <a:gd name="connsiteY3" fmla="*/ 820568 h 820733"/>
                <a:gd name="connsiteX0" fmla="*/ 0 w 2602523"/>
                <a:gd name="connsiteY0" fmla="*/ 354576 h 703981"/>
                <a:gd name="connsiteX1" fmla="*/ 756138 w 2602523"/>
                <a:gd name="connsiteY1" fmla="*/ 2884 h 703981"/>
                <a:gd name="connsiteX2" fmla="*/ 1538654 w 2602523"/>
                <a:gd name="connsiteY2" fmla="*/ 688683 h 703981"/>
                <a:gd name="connsiteX3" fmla="*/ 2602523 w 2602523"/>
                <a:gd name="connsiteY3" fmla="*/ 495253 h 703981"/>
                <a:gd name="connsiteX0" fmla="*/ 0 w 2602523"/>
                <a:gd name="connsiteY0" fmla="*/ 0 h 349405"/>
                <a:gd name="connsiteX1" fmla="*/ 1538654 w 2602523"/>
                <a:gd name="connsiteY1" fmla="*/ 334107 h 349405"/>
                <a:gd name="connsiteX2" fmla="*/ 2602523 w 2602523"/>
                <a:gd name="connsiteY2" fmla="*/ 140677 h 349405"/>
                <a:gd name="connsiteX0" fmla="*/ 0 w 2602523"/>
                <a:gd name="connsiteY0" fmla="*/ 0 h 349405"/>
                <a:gd name="connsiteX1" fmla="*/ 1538654 w 2602523"/>
                <a:gd name="connsiteY1" fmla="*/ 334107 h 349405"/>
                <a:gd name="connsiteX2" fmla="*/ 2602523 w 2602523"/>
                <a:gd name="connsiteY2" fmla="*/ 140677 h 349405"/>
                <a:gd name="connsiteX0" fmla="*/ 0 w 2602523"/>
                <a:gd name="connsiteY0" fmla="*/ 0 h 349405"/>
                <a:gd name="connsiteX1" fmla="*/ 1538654 w 2602523"/>
                <a:gd name="connsiteY1" fmla="*/ 334107 h 349405"/>
                <a:gd name="connsiteX2" fmla="*/ 2602523 w 2602523"/>
                <a:gd name="connsiteY2" fmla="*/ 140677 h 349405"/>
                <a:gd name="connsiteX0" fmla="*/ 0 w 2602523"/>
                <a:gd name="connsiteY0" fmla="*/ 0 h 140677"/>
                <a:gd name="connsiteX1" fmla="*/ 2602523 w 2602523"/>
                <a:gd name="connsiteY1" fmla="*/ 140677 h 140677"/>
                <a:gd name="connsiteX0" fmla="*/ 3 w 2602526"/>
                <a:gd name="connsiteY0" fmla="*/ 0 h 156701"/>
                <a:gd name="connsiteX1" fmla="*/ 2602526 w 2602526"/>
                <a:gd name="connsiteY1" fmla="*/ 140677 h 156701"/>
                <a:gd name="connsiteX0" fmla="*/ 3 w 2952904"/>
                <a:gd name="connsiteY0" fmla="*/ 0 h 1926748"/>
                <a:gd name="connsiteX1" fmla="*/ 2952904 w 2952904"/>
                <a:gd name="connsiteY1" fmla="*/ 1926748 h 1926748"/>
                <a:gd name="connsiteX0" fmla="*/ 0 w 2952901"/>
                <a:gd name="connsiteY0" fmla="*/ 0 h 1926748"/>
                <a:gd name="connsiteX1" fmla="*/ 2952901 w 2952901"/>
                <a:gd name="connsiteY1" fmla="*/ 1926748 h 1926748"/>
                <a:gd name="connsiteX0" fmla="*/ 0 w 3029813"/>
                <a:gd name="connsiteY0" fmla="*/ 0 h 1926748"/>
                <a:gd name="connsiteX1" fmla="*/ 3029813 w 3029813"/>
                <a:gd name="connsiteY1" fmla="*/ 1926748 h 192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9813" h="1926748">
                  <a:moveTo>
                    <a:pt x="0" y="0"/>
                  </a:moveTo>
                  <a:cubicBezTo>
                    <a:pt x="31253" y="1984650"/>
                    <a:pt x="2162305" y="1879856"/>
                    <a:pt x="3029813" y="1926748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9C81BFA-C389-4746-A951-2EAE38297F7F}"/>
              </a:ext>
            </a:extLst>
          </p:cNvPr>
          <p:cNvSpPr/>
          <p:nvPr/>
        </p:nvSpPr>
        <p:spPr>
          <a:xfrm rot="9360000">
            <a:off x="9291465" y="1223824"/>
            <a:ext cx="1236971" cy="24966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A980098-9246-4B6F-AB20-CAA3E3A89264}"/>
              </a:ext>
            </a:extLst>
          </p:cNvPr>
          <p:cNvSpPr txBox="1"/>
          <p:nvPr/>
        </p:nvSpPr>
        <p:spPr>
          <a:xfrm>
            <a:off x="9320851" y="780428"/>
            <a:ext cx="2521077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b="1" dirty="0">
                <a:solidFill>
                  <a:schemeClr val="bg1"/>
                </a:solidFill>
              </a:rPr>
              <a:t>Cliquer pour ouvrir </a:t>
            </a:r>
            <a:r>
              <a:rPr lang="fr-CA" sz="1200" dirty="0">
                <a:solidFill>
                  <a:schemeClr val="bg1"/>
                </a:solidFill>
              </a:rPr>
              <a:t>la connexion sérielle avec le port choisi (</a:t>
            </a:r>
            <a:r>
              <a:rPr lang="fr-CA" sz="1200" b="1" dirty="0">
                <a:solidFill>
                  <a:schemeClr val="bg1"/>
                </a:solidFill>
              </a:rPr>
              <a:t>h</a:t>
            </a:r>
            <a:r>
              <a:rPr lang="fr-CA" sz="1200" dirty="0">
                <a:solidFill>
                  <a:schemeClr val="bg1"/>
                </a:solidFill>
              </a:rPr>
              <a:t> dans ce cas). </a:t>
            </a:r>
          </a:p>
        </p:txBody>
      </p:sp>
    </p:spTree>
    <p:extLst>
      <p:ext uri="{BB962C8B-B14F-4D97-AF65-F5344CB8AC3E}">
        <p14:creationId xmlns:p14="http://schemas.microsoft.com/office/powerpoint/2010/main" val="2552249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EF5A7-028F-4424-88AF-716E32E8C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934" y="622776"/>
            <a:ext cx="4791342" cy="1760672"/>
          </a:xfrm>
        </p:spPr>
        <p:txBody>
          <a:bodyPr/>
          <a:lstStyle/>
          <a:p>
            <a:r>
              <a:rPr lang="fr-FR" dirty="0">
                <a:cs typeface="Gill Sans"/>
              </a:rPr>
              <a:t>EXERCICE C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A1EE2B-BB4D-4516-981A-B34707651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10087" y="2770719"/>
            <a:ext cx="4793189" cy="27480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Reconstituez un message ASCII envoyé par Arduino dans Max.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290D724D-4E43-4CA6-AE31-4EE6472F9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036" y="796021"/>
            <a:ext cx="4959927" cy="491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24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89CE0-F8D4-45AA-A33C-2F202B21D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6975"/>
          </a:xfrm>
        </p:spPr>
        <p:txBody>
          <a:bodyPr>
            <a:normAutofit fontScale="90000"/>
          </a:bodyPr>
          <a:lstStyle/>
          <a:p>
            <a:r>
              <a:rPr lang="fr-CA" dirty="0"/>
              <a:t>INSTALLER LA BIBLIOTHÈQUE «ASCIIMASSAGE»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121D180-3A8D-46E5-B3DB-EDB0E432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31" y="1742906"/>
            <a:ext cx="5458269" cy="20754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D3A501F-D73C-4DE2-AC58-54A853A1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513110"/>
            <a:ext cx="5286897" cy="2979765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7F7D9F0-A76E-4895-8D5C-62B597388B7F}"/>
              </a:ext>
            </a:extLst>
          </p:cNvPr>
          <p:cNvSpPr/>
          <p:nvPr/>
        </p:nvSpPr>
        <p:spPr>
          <a:xfrm rot="5400000">
            <a:off x="8707351" y="3115763"/>
            <a:ext cx="1025959" cy="2236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C1E7915-2AC3-4582-8298-C19030932F8D}"/>
              </a:ext>
            </a:extLst>
          </p:cNvPr>
          <p:cNvSpPr txBox="1"/>
          <p:nvPr/>
        </p:nvSpPr>
        <p:spPr>
          <a:xfrm>
            <a:off x="7725407" y="2349801"/>
            <a:ext cx="3213536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chemeClr val="bg1"/>
                </a:solidFill>
              </a:rPr>
              <a:t>Recherchez «</a:t>
            </a:r>
            <a:r>
              <a:rPr lang="fr-CA" dirty="0" err="1">
                <a:solidFill>
                  <a:schemeClr val="bg1"/>
                </a:solidFill>
              </a:rPr>
              <a:t>AsciiMassage</a:t>
            </a:r>
            <a:r>
              <a:rPr lang="fr-CA" dirty="0">
                <a:solidFill>
                  <a:schemeClr val="bg1"/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816892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05A587-273D-4A3C-859E-17AD32EABF3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sz="3600" dirty="0"/>
              <a:t>BIBLIOTHÈQUE «ASCIIMASSAGE» DANS </a:t>
            </a:r>
            <a:r>
              <a:rPr lang="fr-CA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ARDUINO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CE62B65-73E4-477F-99C0-26227808F91D}"/>
              </a:ext>
            </a:extLst>
          </p:cNvPr>
          <p:cNvSpPr txBox="1"/>
          <p:nvPr/>
        </p:nvSpPr>
        <p:spPr>
          <a:xfrm rot="16200000">
            <a:off x="547396" y="1602250"/>
            <a:ext cx="125716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chemeClr val="bg1"/>
                </a:solidFill>
              </a:rPr>
              <a:t>GLOBAL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5AAB698-BF7A-4736-B4BC-1A7CBAD3A71F}"/>
              </a:ext>
            </a:extLst>
          </p:cNvPr>
          <p:cNvSpPr txBox="1"/>
          <p:nvPr/>
        </p:nvSpPr>
        <p:spPr>
          <a:xfrm rot="16200000">
            <a:off x="-85105" y="3603452"/>
            <a:ext cx="2522164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dirty="0" err="1">
                <a:solidFill>
                  <a:schemeClr val="bg1"/>
                </a:solidFill>
              </a:rPr>
              <a:t>traiterMessage</a:t>
            </a:r>
            <a:r>
              <a:rPr lang="fr-CA" dirty="0">
                <a:solidFill>
                  <a:schemeClr val="bg1"/>
                </a:solidFill>
              </a:rPr>
              <a:t>( 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18CC019-0055-4BBB-B66A-02B0A6007148}"/>
              </a:ext>
            </a:extLst>
          </p:cNvPr>
          <p:cNvSpPr txBox="1"/>
          <p:nvPr/>
        </p:nvSpPr>
        <p:spPr>
          <a:xfrm rot="16200000">
            <a:off x="547397" y="5738588"/>
            <a:ext cx="125716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chemeClr val="bg1"/>
                </a:solidFill>
              </a:rPr>
              <a:t>LOOP( 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F8C1E6-521D-4271-9728-C0E4A8478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01"/>
          <a:stretch/>
        </p:blipFill>
        <p:spPr>
          <a:xfrm>
            <a:off x="1906429" y="5687512"/>
            <a:ext cx="8630535" cy="5048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DF6C04-F822-422C-B3E9-4C090DA0A0BB}"/>
              </a:ext>
            </a:extLst>
          </p:cNvPr>
          <p:cNvSpPr/>
          <p:nvPr/>
        </p:nvSpPr>
        <p:spPr>
          <a:xfrm>
            <a:off x="1440263" y="5687512"/>
            <a:ext cx="1918234" cy="4714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>
                <a:solidFill>
                  <a:schemeClr val="tx1"/>
                </a:solidFill>
              </a:rPr>
              <a:t>message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3F2E18-53F7-42BA-9927-C2B45E855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263" y="1298768"/>
            <a:ext cx="5201376" cy="97168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4BF28A6-87B7-4BA1-9E8C-82EA38E8AB62}"/>
              </a:ext>
            </a:extLst>
          </p:cNvPr>
          <p:cNvSpPr/>
          <p:nvPr/>
        </p:nvSpPr>
        <p:spPr>
          <a:xfrm>
            <a:off x="5004407" y="1743140"/>
            <a:ext cx="2062965" cy="4714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>
                <a:solidFill>
                  <a:schemeClr val="tx1"/>
                </a:solidFill>
              </a:rPr>
              <a:t>message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37EA4A-E9D7-4F5D-A5E8-FA6F7712A0A0}"/>
              </a:ext>
            </a:extLst>
          </p:cNvPr>
          <p:cNvSpPr/>
          <p:nvPr/>
        </p:nvSpPr>
        <p:spPr>
          <a:xfrm>
            <a:off x="7595788" y="5687512"/>
            <a:ext cx="2787352" cy="4714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 err="1">
                <a:solidFill>
                  <a:schemeClr val="bg1"/>
                </a:solidFill>
              </a:rPr>
              <a:t>traiterMessage</a:t>
            </a:r>
            <a:endParaRPr lang="fr-CA" sz="2400" dirty="0">
              <a:solidFill>
                <a:schemeClr val="bg1"/>
              </a:solidFill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40EB06A-F916-4062-BDF3-B42EE177291F}"/>
              </a:ext>
            </a:extLst>
          </p:cNvPr>
          <p:cNvGrpSpPr/>
          <p:nvPr/>
        </p:nvGrpSpPr>
        <p:grpSpPr>
          <a:xfrm>
            <a:off x="3285489" y="3261963"/>
            <a:ext cx="5266003" cy="428685"/>
            <a:chOff x="4009148" y="4872581"/>
            <a:chExt cx="5266003" cy="428685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546C35E4-F42C-4DC8-9102-3AF550392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4722" y="4872581"/>
              <a:ext cx="5220429" cy="428685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4A20D77-5F6A-416B-9C3E-B86507CF9B07}"/>
                </a:ext>
              </a:extLst>
            </p:cNvPr>
            <p:cNvSpPr/>
            <p:nvPr/>
          </p:nvSpPr>
          <p:spPr>
            <a:xfrm>
              <a:off x="7742490" y="4906824"/>
              <a:ext cx="1145135" cy="3601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sz="2000" dirty="0">
                  <a:solidFill>
                    <a:schemeClr val="tx1"/>
                  </a:solidFill>
                </a:rPr>
                <a:t>adresse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F5BC60-CBE2-4D8D-9265-DF91DB9F3E42}"/>
                </a:ext>
              </a:extLst>
            </p:cNvPr>
            <p:cNvSpPr/>
            <p:nvPr/>
          </p:nvSpPr>
          <p:spPr>
            <a:xfrm>
              <a:off x="4009148" y="4874818"/>
              <a:ext cx="1467535" cy="3601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sz="2000" dirty="0">
                  <a:solidFill>
                    <a:schemeClr val="tx1"/>
                  </a:solidFill>
                </a:rPr>
                <a:t>message</a:t>
              </a: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55D2D80E-0E9C-4BC0-8F31-45D8FA464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0670" y="4212683"/>
            <a:ext cx="3534268" cy="38105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37D5304-AC13-4972-9EB0-7C2C82FF4EF9}"/>
              </a:ext>
            </a:extLst>
          </p:cNvPr>
          <p:cNvSpPr/>
          <p:nvPr/>
        </p:nvSpPr>
        <p:spPr>
          <a:xfrm>
            <a:off x="3289393" y="4178025"/>
            <a:ext cx="1467535" cy="3601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>
                <a:solidFill>
                  <a:schemeClr val="tx1"/>
                </a:solidFill>
              </a:rPr>
              <a:t>message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0C8FDD9-B016-410D-9C58-859919933A8B}"/>
              </a:ext>
            </a:extLst>
          </p:cNvPr>
          <p:cNvSpPr/>
          <p:nvPr/>
        </p:nvSpPr>
        <p:spPr>
          <a:xfrm rot="10800000">
            <a:off x="2758870" y="3371776"/>
            <a:ext cx="369333" cy="14504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DA25AB90-B326-4D64-8E35-81BFA29A2D8B}"/>
              </a:ext>
            </a:extLst>
          </p:cNvPr>
          <p:cNvSpPr/>
          <p:nvPr/>
        </p:nvSpPr>
        <p:spPr>
          <a:xfrm rot="10800000">
            <a:off x="2766141" y="4277601"/>
            <a:ext cx="369333" cy="14504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E84BB72-EE1F-4D80-9DA1-325AD4D481AF}"/>
              </a:ext>
            </a:extLst>
          </p:cNvPr>
          <p:cNvSpPr/>
          <p:nvPr/>
        </p:nvSpPr>
        <p:spPr>
          <a:xfrm>
            <a:off x="1517930" y="3261963"/>
            <a:ext cx="1083653" cy="3601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err="1">
                <a:solidFill>
                  <a:schemeClr val="bg1"/>
                </a:solidFill>
              </a:rPr>
              <a:t>bool</a:t>
            </a:r>
            <a:endParaRPr lang="fr-CA" sz="2000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B35D33-08E8-4FDB-8F72-253081FFCF08}"/>
              </a:ext>
            </a:extLst>
          </p:cNvPr>
          <p:cNvSpPr/>
          <p:nvPr/>
        </p:nvSpPr>
        <p:spPr>
          <a:xfrm>
            <a:off x="1528568" y="4148785"/>
            <a:ext cx="1083653" cy="3601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err="1">
                <a:solidFill>
                  <a:schemeClr val="bg1"/>
                </a:solidFill>
              </a:rPr>
              <a:t>int</a:t>
            </a:r>
            <a:endParaRPr lang="fr-CA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92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A4676-756A-433D-8356-D03C0CCD2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AIDE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8B7372-B1FB-4970-9798-9F8C76241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659" y="2159591"/>
            <a:ext cx="5407645" cy="249724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3BC74A-0EF9-4153-8A34-76B646D5A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35" y="2069610"/>
            <a:ext cx="3938675" cy="256151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1783348-DA72-4A33-AE51-9699418BFFC9}"/>
              </a:ext>
            </a:extLst>
          </p:cNvPr>
          <p:cNvSpPr txBox="1"/>
          <p:nvPr/>
        </p:nvSpPr>
        <p:spPr>
          <a:xfrm>
            <a:off x="838200" y="1042636"/>
            <a:ext cx="900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Vous pouvez accéder à l’aide de n’importe quel objet à partir du menu contextuel!</a:t>
            </a:r>
          </a:p>
        </p:txBody>
      </p:sp>
    </p:spTree>
    <p:extLst>
      <p:ext uri="{BB962C8B-B14F-4D97-AF65-F5344CB8AC3E}">
        <p14:creationId xmlns:p14="http://schemas.microsoft.com/office/powerpoint/2010/main" val="3156591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2E4602-BA96-4B03-A4D8-38DD3507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3600" dirty="0"/>
              <a:t>ALLUMEZ UNE DEL À PARTIR DE MAX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B30791-73F5-435E-BFC4-F27DE7BDD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936" y="1253067"/>
            <a:ext cx="5007864" cy="4923896"/>
          </a:xfrm>
        </p:spPr>
        <p:txBody>
          <a:bodyPr/>
          <a:lstStyle/>
          <a:p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CECE7C-894F-42DB-95D9-42872AAC5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070794" y="1253067"/>
            <a:ext cx="5206414" cy="492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7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D5F454-AD79-4692-BA47-B1328500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TAMISER UNE DEL À PARTIR DE MAX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39B863-B91E-43FC-9BD6-40C085687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840" y="1253067"/>
            <a:ext cx="4632960" cy="4923896"/>
          </a:xfrm>
        </p:spPr>
        <p:txBody>
          <a:bodyPr/>
          <a:lstStyle/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001FCB-20A9-4B6D-8588-F61BB71B3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56" y="1213421"/>
            <a:ext cx="5663184" cy="533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62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1C39A7-A709-466D-A2B9-C477AEDE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90CEAC-D3F4-4F58-8EA4-6D187E54F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2210" y="1253067"/>
            <a:ext cx="5061590" cy="4923896"/>
          </a:xfrm>
        </p:spPr>
        <p:txBody>
          <a:bodyPr/>
          <a:lstStyle/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854DDF-C8C8-4B65-AC36-33B56047C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10" y="1253066"/>
            <a:ext cx="5061590" cy="53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51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270601"/>
            <a:ext cx="5090737" cy="1756058"/>
          </a:xfrm>
        </p:spPr>
        <p:txBody>
          <a:bodyPr anchor="t">
            <a:normAutofit fontScale="90000"/>
          </a:bodyPr>
          <a:lstStyle/>
          <a:p>
            <a:r>
              <a:rPr lang="fr-CA" dirty="0"/>
              <a:t>PROGRAMMER : DÉCLENCHER UN SON DANS MAX LORSQU’ON REÇOIT UN «0»</a:t>
            </a:r>
          </a:p>
        </p:txBody>
      </p:sp>
      <p:pic>
        <p:nvPicPr>
          <p:cNvPr id="18" name="Image 4">
            <a:extLst>
              <a:ext uri="{FF2B5EF4-FFF2-40B4-BE49-F238E27FC236}">
                <a16:creationId xmlns:a16="http://schemas.microsoft.com/office/drawing/2014/main" id="{6325A77E-A4E5-45DC-9732-DE65654B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64" y="270601"/>
            <a:ext cx="5090737" cy="62826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493CD31-B3E6-4D2C-A0D4-388CEE1E36CE}"/>
              </a:ext>
            </a:extLst>
          </p:cNvPr>
          <p:cNvSpPr txBox="1"/>
          <p:nvPr/>
        </p:nvSpPr>
        <p:spPr>
          <a:xfrm flipH="1">
            <a:off x="838200" y="3342541"/>
            <a:ext cx="5257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/>
              <a:t>Si vous utilisez le code Arduino précédent, le code Max ne fonctionnera pas correctement parce que le son sera continuellement déclenché à chaque 5ms! Il faut changez le code sur l’Arduino pour qu’il n’envoie la valeur de l’interrupteur que lorsqu’elle change!</a:t>
            </a:r>
          </a:p>
        </p:txBody>
      </p:sp>
    </p:spTree>
    <p:extLst>
      <p:ext uri="{BB962C8B-B14F-4D97-AF65-F5344CB8AC3E}">
        <p14:creationId xmlns:p14="http://schemas.microsoft.com/office/powerpoint/2010/main" val="3601023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800" dirty="0"/>
              <a:t>MAX : «ROUTER» LA DESTINATION DES MESSAGES</a:t>
            </a:r>
            <a:endParaRPr lang="fr-CA" sz="28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EF7E30-8ACC-4ECF-8349-536DC0363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51" y="1182824"/>
            <a:ext cx="3724083" cy="389018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EC201AA-553B-46AD-B1C2-B090E4C806EB}"/>
              </a:ext>
            </a:extLst>
          </p:cNvPr>
          <p:cNvSpPr txBox="1"/>
          <p:nvPr/>
        </p:nvSpPr>
        <p:spPr>
          <a:xfrm>
            <a:off x="1482324" y="6245423"/>
            <a:ext cx="9289769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chemeClr val="bg1"/>
                </a:solidFill>
              </a:rPr>
              <a:t>Tous les messages dont le premier élément est </a:t>
            </a:r>
            <a:r>
              <a:rPr lang="fr-CA" sz="1400" i="1" dirty="0">
                <a:solidFill>
                  <a:schemeClr val="bg1"/>
                </a:solidFill>
              </a:rPr>
              <a:t>a</a:t>
            </a:r>
            <a:r>
              <a:rPr lang="fr-CA" sz="1400" dirty="0">
                <a:solidFill>
                  <a:schemeClr val="bg1"/>
                </a:solidFill>
              </a:rPr>
              <a:t> arrivent ici. Le </a:t>
            </a:r>
            <a:r>
              <a:rPr lang="fr-CA" sz="1400" i="1" dirty="0">
                <a:solidFill>
                  <a:schemeClr val="bg1"/>
                </a:solidFill>
              </a:rPr>
              <a:t>a</a:t>
            </a:r>
            <a:r>
              <a:rPr lang="fr-CA" sz="1400" dirty="0">
                <a:solidFill>
                  <a:schemeClr val="bg1"/>
                </a:solidFill>
              </a:rPr>
              <a:t> est enlevé laissant seulement le reste du message passer.</a:t>
            </a:r>
          </a:p>
        </p:txBody>
      </p: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C342D35F-8CDB-4FFD-B9FE-F3AC956DD5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65936" y="5597888"/>
            <a:ext cx="1602846" cy="12700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rc 21">
            <a:extLst>
              <a:ext uri="{FF2B5EF4-FFF2-40B4-BE49-F238E27FC236}">
                <a16:creationId xmlns:a16="http://schemas.microsoft.com/office/drawing/2014/main" id="{61308174-000A-4BFC-A1AD-B0100448E8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38777" y="5384694"/>
            <a:ext cx="1154532" cy="12700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DA6D7D52-38CD-44BD-93A0-EC96435387E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18839" y="5164879"/>
            <a:ext cx="608210" cy="12700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174F911B-1E8C-4DCC-8A92-183F554DAF4F}"/>
              </a:ext>
            </a:extLst>
          </p:cNvPr>
          <p:cNvSpPr txBox="1"/>
          <p:nvPr/>
        </p:nvSpPr>
        <p:spPr>
          <a:xfrm>
            <a:off x="2805498" y="5846917"/>
            <a:ext cx="868028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chemeClr val="bg1"/>
                </a:solidFill>
              </a:rPr>
              <a:t>Tous les messages dont le premier élément est </a:t>
            </a:r>
            <a:r>
              <a:rPr lang="fr-CA" sz="1400" i="1" dirty="0">
                <a:solidFill>
                  <a:schemeClr val="bg1"/>
                </a:solidFill>
              </a:rPr>
              <a:t>b</a:t>
            </a:r>
            <a:r>
              <a:rPr lang="fr-CA" sz="1400" dirty="0">
                <a:solidFill>
                  <a:schemeClr val="bg1"/>
                </a:solidFill>
              </a:rPr>
              <a:t> arrivent ici. Le </a:t>
            </a:r>
            <a:r>
              <a:rPr lang="fr-CA" sz="1400" i="1" dirty="0">
                <a:solidFill>
                  <a:schemeClr val="bg1"/>
                </a:solidFill>
              </a:rPr>
              <a:t>b</a:t>
            </a:r>
            <a:r>
              <a:rPr lang="fr-CA" sz="1400" dirty="0">
                <a:solidFill>
                  <a:schemeClr val="bg1"/>
                </a:solidFill>
              </a:rPr>
              <a:t> est enlevé laissant seulement le reste du message passer.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71A9A4A-1698-4E56-BE6A-EAE701EEE7D1}"/>
              </a:ext>
            </a:extLst>
          </p:cNvPr>
          <p:cNvSpPr txBox="1"/>
          <p:nvPr/>
        </p:nvSpPr>
        <p:spPr>
          <a:xfrm>
            <a:off x="4212175" y="5246493"/>
            <a:ext cx="7260911" cy="5232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chemeClr val="bg1"/>
                </a:solidFill>
              </a:rPr>
              <a:t>Tous les messages dont le premier élément est </a:t>
            </a:r>
            <a:r>
              <a:rPr lang="fr-CA" sz="1400" i="1" dirty="0">
                <a:solidFill>
                  <a:schemeClr val="bg1"/>
                </a:solidFill>
              </a:rPr>
              <a:t>c</a:t>
            </a:r>
            <a:r>
              <a:rPr lang="fr-CA" sz="1400" dirty="0">
                <a:solidFill>
                  <a:schemeClr val="bg1"/>
                </a:solidFill>
              </a:rPr>
              <a:t> arrivent ici. Le </a:t>
            </a:r>
            <a:r>
              <a:rPr lang="fr-CA" sz="1400" i="1" dirty="0">
                <a:solidFill>
                  <a:schemeClr val="bg1"/>
                </a:solidFill>
              </a:rPr>
              <a:t>c</a:t>
            </a:r>
            <a:r>
              <a:rPr lang="fr-CA" sz="1400" dirty="0">
                <a:solidFill>
                  <a:schemeClr val="bg1"/>
                </a:solidFill>
              </a:rPr>
              <a:t> est enlevé laissant seulement le reste du message passer.</a:t>
            </a:r>
          </a:p>
        </p:txBody>
      </p:sp>
    </p:spTree>
    <p:extLst>
      <p:ext uri="{BB962C8B-B14F-4D97-AF65-F5344CB8AC3E}">
        <p14:creationId xmlns:p14="http://schemas.microsoft.com/office/powerpoint/2010/main" val="3469522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signe, capture d’écran&#10;&#10;Description générée automatiquement">
            <a:extLst>
              <a:ext uri="{FF2B5EF4-FFF2-40B4-BE49-F238E27FC236}">
                <a16:creationId xmlns:a16="http://schemas.microsoft.com/office/drawing/2014/main" id="{24082909-FD4F-42AA-8F11-880B60F21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715" y="1671256"/>
            <a:ext cx="5781675" cy="44481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CONVERTIR DU TEXTE EN MESSAGES</a:t>
            </a:r>
            <a:endParaRPr lang="fr-CA" sz="3200" dirty="0"/>
          </a:p>
        </p:txBody>
      </p: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58731419-F07C-48F5-A737-C4D1ED6A649E}"/>
              </a:ext>
            </a:extLst>
          </p:cNvPr>
          <p:cNvCxnSpPr>
            <a:cxnSpLocks/>
          </p:cNvCxnSpPr>
          <p:nvPr/>
        </p:nvCxnSpPr>
        <p:spPr>
          <a:xfrm rot="10800000">
            <a:off x="7516368" y="3236976"/>
            <a:ext cx="1005840" cy="67656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C3DC6E1E-286C-4375-8FE8-28C27A1102CE}"/>
              </a:ext>
            </a:extLst>
          </p:cNvPr>
          <p:cNvSpPr txBox="1"/>
          <p:nvPr/>
        </p:nvSpPr>
        <p:spPr>
          <a:xfrm>
            <a:off x="8372111" y="2981467"/>
            <a:ext cx="2951953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Si il y a des espaces dans le message, </a:t>
            </a:r>
            <a:r>
              <a:rPr lang="fr-CA" sz="1200" b="1" i="1" dirty="0" err="1">
                <a:solidFill>
                  <a:schemeClr val="bg1"/>
                </a:solidFill>
              </a:rPr>
              <a:t>fromsymbol</a:t>
            </a:r>
            <a:r>
              <a:rPr lang="fr-CA" sz="1200" b="1" i="1" dirty="0">
                <a:solidFill>
                  <a:schemeClr val="bg1"/>
                </a:solidFill>
              </a:rPr>
              <a:t> </a:t>
            </a:r>
            <a:r>
              <a:rPr lang="fr-CA" sz="1200" dirty="0">
                <a:solidFill>
                  <a:schemeClr val="bg1"/>
                </a:solidFill>
              </a:rPr>
              <a:t>découpe le message en éléments séparés</a:t>
            </a:r>
          </a:p>
        </p:txBody>
      </p:sp>
    </p:spTree>
    <p:extLst>
      <p:ext uri="{BB962C8B-B14F-4D97-AF65-F5344CB8AC3E}">
        <p14:creationId xmlns:p14="http://schemas.microsoft.com/office/powerpoint/2010/main" val="2612943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3506"/>
            <a:ext cx="4510481" cy="6179693"/>
          </a:xfrm>
        </p:spPr>
        <p:txBody>
          <a:bodyPr anchor="ctr">
            <a:normAutofit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accent6"/>
                </a:solidFill>
              </a:rPr>
              <a:t>ARDUINO</a:t>
            </a:r>
            <a:r>
              <a:rPr lang="fr-CA" dirty="0"/>
              <a:t> :  ENVOYER LE CHANGEMENT DE VALEUR DE L’INTERRUPTEUR PRÉCÉDÉ DU MOT «BOUTON»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2DBBA5B-0E7F-4445-9F05-DF0D6BD08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513" y="1607662"/>
            <a:ext cx="5860288" cy="364267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1D95ACD-6A68-48DC-BA0E-D1E8051A51E1}"/>
              </a:ext>
            </a:extLst>
          </p:cNvPr>
          <p:cNvSpPr txBox="1"/>
          <p:nvPr/>
        </p:nvSpPr>
        <p:spPr>
          <a:xfrm>
            <a:off x="5420158" y="5725586"/>
            <a:ext cx="4057128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La seule ligne de code qui change depuis le code précédent! Faire attention à l’espace danse les guillemets après «bouton»!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5E564F0E-615D-405E-A479-F794A8EE0BBD}"/>
              </a:ext>
            </a:extLst>
          </p:cNvPr>
          <p:cNvSpPr/>
          <p:nvPr/>
        </p:nvSpPr>
        <p:spPr>
          <a:xfrm>
            <a:off x="5064305" y="3973601"/>
            <a:ext cx="755382" cy="1982818"/>
          </a:xfrm>
          <a:custGeom>
            <a:avLst/>
            <a:gdLst>
              <a:gd name="connsiteX0" fmla="*/ 395244 w 610819"/>
              <a:gd name="connsiteY0" fmla="*/ 3606326 h 3606326"/>
              <a:gd name="connsiteX1" fmla="*/ 2137 w 610819"/>
              <a:gd name="connsiteY1" fmla="*/ 2640651 h 3606326"/>
              <a:gd name="connsiteX2" fmla="*/ 549068 w 610819"/>
              <a:gd name="connsiteY2" fmla="*/ 1350236 h 3606326"/>
              <a:gd name="connsiteX3" fmla="*/ 574706 w 610819"/>
              <a:gd name="connsiteY3" fmla="*/ 0 h 3606326"/>
              <a:gd name="connsiteX0" fmla="*/ 667188 w 667188"/>
              <a:gd name="connsiteY0" fmla="*/ 3725967 h 3725967"/>
              <a:gd name="connsiteX1" fmla="*/ 615 w 667188"/>
              <a:gd name="connsiteY1" fmla="*/ 2640651 h 3725967"/>
              <a:gd name="connsiteX2" fmla="*/ 547546 w 667188"/>
              <a:gd name="connsiteY2" fmla="*/ 1350236 h 3725967"/>
              <a:gd name="connsiteX3" fmla="*/ 573184 w 667188"/>
              <a:gd name="connsiteY3" fmla="*/ 0 h 3725967"/>
              <a:gd name="connsiteX0" fmla="*/ 667188 w 667188"/>
              <a:gd name="connsiteY0" fmla="*/ 3725967 h 3725967"/>
              <a:gd name="connsiteX1" fmla="*/ 615 w 667188"/>
              <a:gd name="connsiteY1" fmla="*/ 2640651 h 3725967"/>
              <a:gd name="connsiteX2" fmla="*/ 547546 w 667188"/>
              <a:gd name="connsiteY2" fmla="*/ 1350236 h 3725967"/>
              <a:gd name="connsiteX3" fmla="*/ 573184 w 667188"/>
              <a:gd name="connsiteY3" fmla="*/ 0 h 3725967"/>
              <a:gd name="connsiteX0" fmla="*/ 539174 w 539174"/>
              <a:gd name="connsiteY0" fmla="*/ 3725967 h 3725967"/>
              <a:gd name="connsiteX1" fmla="*/ 788 w 539174"/>
              <a:gd name="connsiteY1" fmla="*/ 2888479 h 3725967"/>
              <a:gd name="connsiteX2" fmla="*/ 419532 w 539174"/>
              <a:gd name="connsiteY2" fmla="*/ 1350236 h 3725967"/>
              <a:gd name="connsiteX3" fmla="*/ 445170 w 539174"/>
              <a:gd name="connsiteY3" fmla="*/ 0 h 3725967"/>
              <a:gd name="connsiteX0" fmla="*/ 554418 w 554418"/>
              <a:gd name="connsiteY0" fmla="*/ 3725967 h 3725967"/>
              <a:gd name="connsiteX1" fmla="*/ 16032 w 554418"/>
              <a:gd name="connsiteY1" fmla="*/ 2888479 h 3725967"/>
              <a:gd name="connsiteX2" fmla="*/ 169857 w 554418"/>
              <a:gd name="connsiteY2" fmla="*/ 1897166 h 3725967"/>
              <a:gd name="connsiteX3" fmla="*/ 460414 w 554418"/>
              <a:gd name="connsiteY3" fmla="*/ 0 h 3725967"/>
              <a:gd name="connsiteX0" fmla="*/ 559266 w 774625"/>
              <a:gd name="connsiteY0" fmla="*/ 1991171 h 1991171"/>
              <a:gd name="connsiteX1" fmla="*/ 20880 w 774625"/>
              <a:gd name="connsiteY1" fmla="*/ 1153683 h 1991171"/>
              <a:gd name="connsiteX2" fmla="*/ 174705 w 774625"/>
              <a:gd name="connsiteY2" fmla="*/ 162370 h 1991171"/>
              <a:gd name="connsiteX3" fmla="*/ 772911 w 774625"/>
              <a:gd name="connsiteY3" fmla="*/ 0 h 1991171"/>
              <a:gd name="connsiteX0" fmla="*/ 559266 w 772911"/>
              <a:gd name="connsiteY0" fmla="*/ 1991976 h 1991976"/>
              <a:gd name="connsiteX1" fmla="*/ 20880 w 772911"/>
              <a:gd name="connsiteY1" fmla="*/ 1154488 h 1991976"/>
              <a:gd name="connsiteX2" fmla="*/ 174705 w 772911"/>
              <a:gd name="connsiteY2" fmla="*/ 163175 h 1991976"/>
              <a:gd name="connsiteX3" fmla="*/ 772911 w 772911"/>
              <a:gd name="connsiteY3" fmla="*/ 805 h 1991976"/>
              <a:gd name="connsiteX0" fmla="*/ 560671 w 842682"/>
              <a:gd name="connsiteY0" fmla="*/ 1964711 h 1964711"/>
              <a:gd name="connsiteX1" fmla="*/ 22285 w 842682"/>
              <a:gd name="connsiteY1" fmla="*/ 1127223 h 1964711"/>
              <a:gd name="connsiteX2" fmla="*/ 176110 w 842682"/>
              <a:gd name="connsiteY2" fmla="*/ 135910 h 1964711"/>
              <a:gd name="connsiteX3" fmla="*/ 842682 w 842682"/>
              <a:gd name="connsiteY3" fmla="*/ 7723 h 1964711"/>
              <a:gd name="connsiteX0" fmla="*/ 560671 w 560671"/>
              <a:gd name="connsiteY0" fmla="*/ 1828801 h 1828801"/>
              <a:gd name="connsiteX1" fmla="*/ 22285 w 560671"/>
              <a:gd name="connsiteY1" fmla="*/ 991313 h 1828801"/>
              <a:gd name="connsiteX2" fmla="*/ 176110 w 560671"/>
              <a:gd name="connsiteY2" fmla="*/ 0 h 1828801"/>
              <a:gd name="connsiteX0" fmla="*/ 561469 w 911847"/>
              <a:gd name="connsiteY0" fmla="*/ 1982625 h 1982625"/>
              <a:gd name="connsiteX1" fmla="*/ 23083 w 911847"/>
              <a:gd name="connsiteY1" fmla="*/ 1145137 h 1982625"/>
              <a:gd name="connsiteX2" fmla="*/ 911847 w 911847"/>
              <a:gd name="connsiteY2" fmla="*/ 0 h 1982625"/>
              <a:gd name="connsiteX0" fmla="*/ 561469 w 911847"/>
              <a:gd name="connsiteY0" fmla="*/ 1982626 h 1982626"/>
              <a:gd name="connsiteX1" fmla="*/ 23083 w 911847"/>
              <a:gd name="connsiteY1" fmla="*/ 1145138 h 1982626"/>
              <a:gd name="connsiteX2" fmla="*/ 911847 w 911847"/>
              <a:gd name="connsiteY2" fmla="*/ 1 h 1982626"/>
              <a:gd name="connsiteX0" fmla="*/ 554100 w 904478"/>
              <a:gd name="connsiteY0" fmla="*/ 1982628 h 1982628"/>
              <a:gd name="connsiteX1" fmla="*/ 24260 w 904478"/>
              <a:gd name="connsiteY1" fmla="*/ 828946 h 1982628"/>
              <a:gd name="connsiteX2" fmla="*/ 904478 w 904478"/>
              <a:gd name="connsiteY2" fmla="*/ 3 h 1982628"/>
              <a:gd name="connsiteX0" fmla="*/ 0 w 350378"/>
              <a:gd name="connsiteY0" fmla="*/ 1982625 h 1982625"/>
              <a:gd name="connsiteX1" fmla="*/ 350378 w 350378"/>
              <a:gd name="connsiteY1" fmla="*/ 0 h 1982625"/>
              <a:gd name="connsiteX0" fmla="*/ 255845 w 606223"/>
              <a:gd name="connsiteY0" fmla="*/ 1982625 h 1982625"/>
              <a:gd name="connsiteX1" fmla="*/ 606223 w 606223"/>
              <a:gd name="connsiteY1" fmla="*/ 0 h 1982625"/>
              <a:gd name="connsiteX0" fmla="*/ 405004 w 755382"/>
              <a:gd name="connsiteY0" fmla="*/ 1982818 h 1982818"/>
              <a:gd name="connsiteX1" fmla="*/ 755382 w 755382"/>
              <a:gd name="connsiteY1" fmla="*/ 193 h 198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382" h="1982818">
                <a:moveTo>
                  <a:pt x="405004" y="1982818"/>
                </a:moveTo>
                <a:cubicBezTo>
                  <a:pt x="-290053" y="1979969"/>
                  <a:pt x="-36528" y="-22596"/>
                  <a:pt x="755382" y="193"/>
                </a:cubicBezTo>
              </a:path>
            </a:pathLst>
          </a:custGeom>
          <a:noFill/>
          <a:ln w="5715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79696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270601"/>
            <a:ext cx="5450956" cy="2897472"/>
          </a:xfrm>
        </p:spPr>
        <p:txBody>
          <a:bodyPr anchor="t">
            <a:normAutofit fontScale="90000"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RECEVOIR UN </a:t>
            </a:r>
            <a:r>
              <a:rPr lang="fr-CA" dirty="0">
                <a:solidFill>
                  <a:schemeClr val="accent4"/>
                </a:solidFill>
              </a:rPr>
              <a:t>MESSAGE</a:t>
            </a:r>
            <a:r>
              <a:rPr lang="fr-CA" dirty="0"/>
              <a:t> QUI COMMENCE PAR LE MOT «</a:t>
            </a:r>
            <a:r>
              <a:rPr lang="fr-CA" dirty="0">
                <a:solidFill>
                  <a:schemeClr val="accent5"/>
                </a:solidFill>
              </a:rPr>
              <a:t>BOUTON</a:t>
            </a:r>
            <a:r>
              <a:rPr lang="fr-CA" dirty="0"/>
              <a:t>»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0080E38-767D-4ED7-9FD8-E5C1D9298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291" y="506332"/>
            <a:ext cx="3729928" cy="600104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FA24EB2-F438-476B-9039-3B0F72EABCB2}"/>
              </a:ext>
            </a:extLst>
          </p:cNvPr>
          <p:cNvSpPr txBox="1"/>
          <p:nvPr/>
        </p:nvSpPr>
        <p:spPr>
          <a:xfrm>
            <a:off x="9204664" y="3963290"/>
            <a:ext cx="2235591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La seule boîte de code qui change depuis le patcher précédent!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250251A-DB79-4600-81B8-CE037E8F4789}"/>
              </a:ext>
            </a:extLst>
          </p:cNvPr>
          <p:cNvSpPr/>
          <p:nvPr/>
        </p:nvSpPr>
        <p:spPr>
          <a:xfrm>
            <a:off x="8298680" y="4400890"/>
            <a:ext cx="1854613" cy="1222049"/>
          </a:xfrm>
          <a:custGeom>
            <a:avLst/>
            <a:gdLst>
              <a:gd name="connsiteX0" fmla="*/ 395244 w 610819"/>
              <a:gd name="connsiteY0" fmla="*/ 3606326 h 3606326"/>
              <a:gd name="connsiteX1" fmla="*/ 2137 w 610819"/>
              <a:gd name="connsiteY1" fmla="*/ 2640651 h 3606326"/>
              <a:gd name="connsiteX2" fmla="*/ 549068 w 610819"/>
              <a:gd name="connsiteY2" fmla="*/ 1350236 h 3606326"/>
              <a:gd name="connsiteX3" fmla="*/ 574706 w 610819"/>
              <a:gd name="connsiteY3" fmla="*/ 0 h 3606326"/>
              <a:gd name="connsiteX0" fmla="*/ 667188 w 667188"/>
              <a:gd name="connsiteY0" fmla="*/ 3725967 h 3725967"/>
              <a:gd name="connsiteX1" fmla="*/ 615 w 667188"/>
              <a:gd name="connsiteY1" fmla="*/ 2640651 h 3725967"/>
              <a:gd name="connsiteX2" fmla="*/ 547546 w 667188"/>
              <a:gd name="connsiteY2" fmla="*/ 1350236 h 3725967"/>
              <a:gd name="connsiteX3" fmla="*/ 573184 w 667188"/>
              <a:gd name="connsiteY3" fmla="*/ 0 h 3725967"/>
              <a:gd name="connsiteX0" fmla="*/ 667188 w 667188"/>
              <a:gd name="connsiteY0" fmla="*/ 3725967 h 3725967"/>
              <a:gd name="connsiteX1" fmla="*/ 615 w 667188"/>
              <a:gd name="connsiteY1" fmla="*/ 2640651 h 3725967"/>
              <a:gd name="connsiteX2" fmla="*/ 547546 w 667188"/>
              <a:gd name="connsiteY2" fmla="*/ 1350236 h 3725967"/>
              <a:gd name="connsiteX3" fmla="*/ 573184 w 667188"/>
              <a:gd name="connsiteY3" fmla="*/ 0 h 3725967"/>
              <a:gd name="connsiteX0" fmla="*/ 539174 w 539174"/>
              <a:gd name="connsiteY0" fmla="*/ 3725967 h 3725967"/>
              <a:gd name="connsiteX1" fmla="*/ 788 w 539174"/>
              <a:gd name="connsiteY1" fmla="*/ 2888479 h 3725967"/>
              <a:gd name="connsiteX2" fmla="*/ 419532 w 539174"/>
              <a:gd name="connsiteY2" fmla="*/ 1350236 h 3725967"/>
              <a:gd name="connsiteX3" fmla="*/ 445170 w 539174"/>
              <a:gd name="connsiteY3" fmla="*/ 0 h 3725967"/>
              <a:gd name="connsiteX0" fmla="*/ 554418 w 554418"/>
              <a:gd name="connsiteY0" fmla="*/ 3725967 h 3725967"/>
              <a:gd name="connsiteX1" fmla="*/ 16032 w 554418"/>
              <a:gd name="connsiteY1" fmla="*/ 2888479 h 3725967"/>
              <a:gd name="connsiteX2" fmla="*/ 169857 w 554418"/>
              <a:gd name="connsiteY2" fmla="*/ 1897166 h 3725967"/>
              <a:gd name="connsiteX3" fmla="*/ 460414 w 554418"/>
              <a:gd name="connsiteY3" fmla="*/ 0 h 3725967"/>
              <a:gd name="connsiteX0" fmla="*/ 559266 w 774625"/>
              <a:gd name="connsiteY0" fmla="*/ 1991171 h 1991171"/>
              <a:gd name="connsiteX1" fmla="*/ 20880 w 774625"/>
              <a:gd name="connsiteY1" fmla="*/ 1153683 h 1991171"/>
              <a:gd name="connsiteX2" fmla="*/ 174705 w 774625"/>
              <a:gd name="connsiteY2" fmla="*/ 162370 h 1991171"/>
              <a:gd name="connsiteX3" fmla="*/ 772911 w 774625"/>
              <a:gd name="connsiteY3" fmla="*/ 0 h 1991171"/>
              <a:gd name="connsiteX0" fmla="*/ 559266 w 772911"/>
              <a:gd name="connsiteY0" fmla="*/ 1991976 h 1991976"/>
              <a:gd name="connsiteX1" fmla="*/ 20880 w 772911"/>
              <a:gd name="connsiteY1" fmla="*/ 1154488 h 1991976"/>
              <a:gd name="connsiteX2" fmla="*/ 174705 w 772911"/>
              <a:gd name="connsiteY2" fmla="*/ 163175 h 1991976"/>
              <a:gd name="connsiteX3" fmla="*/ 772911 w 772911"/>
              <a:gd name="connsiteY3" fmla="*/ 805 h 1991976"/>
              <a:gd name="connsiteX0" fmla="*/ 560671 w 842682"/>
              <a:gd name="connsiteY0" fmla="*/ 1964711 h 1964711"/>
              <a:gd name="connsiteX1" fmla="*/ 22285 w 842682"/>
              <a:gd name="connsiteY1" fmla="*/ 1127223 h 1964711"/>
              <a:gd name="connsiteX2" fmla="*/ 176110 w 842682"/>
              <a:gd name="connsiteY2" fmla="*/ 135910 h 1964711"/>
              <a:gd name="connsiteX3" fmla="*/ 842682 w 842682"/>
              <a:gd name="connsiteY3" fmla="*/ 7723 h 1964711"/>
              <a:gd name="connsiteX0" fmla="*/ 560671 w 560671"/>
              <a:gd name="connsiteY0" fmla="*/ 1828801 h 1828801"/>
              <a:gd name="connsiteX1" fmla="*/ 22285 w 560671"/>
              <a:gd name="connsiteY1" fmla="*/ 991313 h 1828801"/>
              <a:gd name="connsiteX2" fmla="*/ 176110 w 560671"/>
              <a:gd name="connsiteY2" fmla="*/ 0 h 1828801"/>
              <a:gd name="connsiteX0" fmla="*/ 561469 w 911847"/>
              <a:gd name="connsiteY0" fmla="*/ 1982625 h 1982625"/>
              <a:gd name="connsiteX1" fmla="*/ 23083 w 911847"/>
              <a:gd name="connsiteY1" fmla="*/ 1145137 h 1982625"/>
              <a:gd name="connsiteX2" fmla="*/ 911847 w 911847"/>
              <a:gd name="connsiteY2" fmla="*/ 0 h 1982625"/>
              <a:gd name="connsiteX0" fmla="*/ 561469 w 911847"/>
              <a:gd name="connsiteY0" fmla="*/ 1982626 h 1982626"/>
              <a:gd name="connsiteX1" fmla="*/ 23083 w 911847"/>
              <a:gd name="connsiteY1" fmla="*/ 1145138 h 1982626"/>
              <a:gd name="connsiteX2" fmla="*/ 911847 w 911847"/>
              <a:gd name="connsiteY2" fmla="*/ 1 h 1982626"/>
              <a:gd name="connsiteX0" fmla="*/ 554100 w 904478"/>
              <a:gd name="connsiteY0" fmla="*/ 1982628 h 1982628"/>
              <a:gd name="connsiteX1" fmla="*/ 24260 w 904478"/>
              <a:gd name="connsiteY1" fmla="*/ 828946 h 1982628"/>
              <a:gd name="connsiteX2" fmla="*/ 904478 w 904478"/>
              <a:gd name="connsiteY2" fmla="*/ 3 h 1982628"/>
              <a:gd name="connsiteX0" fmla="*/ 0 w 350378"/>
              <a:gd name="connsiteY0" fmla="*/ 1982625 h 1982625"/>
              <a:gd name="connsiteX1" fmla="*/ 350378 w 350378"/>
              <a:gd name="connsiteY1" fmla="*/ 0 h 1982625"/>
              <a:gd name="connsiteX0" fmla="*/ 255845 w 606223"/>
              <a:gd name="connsiteY0" fmla="*/ 1982625 h 1982625"/>
              <a:gd name="connsiteX1" fmla="*/ 606223 w 606223"/>
              <a:gd name="connsiteY1" fmla="*/ 0 h 1982625"/>
              <a:gd name="connsiteX0" fmla="*/ 405004 w 755382"/>
              <a:gd name="connsiteY0" fmla="*/ 1982818 h 1982818"/>
              <a:gd name="connsiteX1" fmla="*/ 755382 w 755382"/>
              <a:gd name="connsiteY1" fmla="*/ 193 h 1982818"/>
              <a:gd name="connsiteX0" fmla="*/ 3658495 w 3658495"/>
              <a:gd name="connsiteY0" fmla="*/ 1940093 h 1940093"/>
              <a:gd name="connsiteX1" fmla="*/ 111991 w 3658495"/>
              <a:gd name="connsiteY1" fmla="*/ 197 h 1940093"/>
              <a:gd name="connsiteX0" fmla="*/ 3633079 w 3680499"/>
              <a:gd name="connsiteY0" fmla="*/ 1940093 h 1940093"/>
              <a:gd name="connsiteX1" fmla="*/ 86575 w 3680499"/>
              <a:gd name="connsiteY1" fmla="*/ 197 h 1940093"/>
              <a:gd name="connsiteX0" fmla="*/ 3641488 w 3688831"/>
              <a:gd name="connsiteY0" fmla="*/ 1999908 h 1999908"/>
              <a:gd name="connsiteX1" fmla="*/ 86438 w 3688831"/>
              <a:gd name="connsiteY1" fmla="*/ 192 h 1999908"/>
              <a:gd name="connsiteX0" fmla="*/ 0 w 1256232"/>
              <a:gd name="connsiteY0" fmla="*/ 48 h 145326"/>
              <a:gd name="connsiteX1" fmla="*/ 1256232 w 1256232"/>
              <a:gd name="connsiteY1" fmla="*/ 145326 h 145326"/>
              <a:gd name="connsiteX0" fmla="*/ 3204816 w 3256509"/>
              <a:gd name="connsiteY0" fmla="*/ 4 h 1256236"/>
              <a:gd name="connsiteX1" fmla="*/ 94147 w 3256509"/>
              <a:gd name="connsiteY1" fmla="*/ 1256236 h 1256236"/>
              <a:gd name="connsiteX0" fmla="*/ 3216400 w 3216438"/>
              <a:gd name="connsiteY0" fmla="*/ 0 h 1256232"/>
              <a:gd name="connsiteX1" fmla="*/ 105731 w 3216438"/>
              <a:gd name="connsiteY1" fmla="*/ 1256232 h 1256232"/>
              <a:gd name="connsiteX0" fmla="*/ 2001704 w 2001761"/>
              <a:gd name="connsiteY0" fmla="*/ 0 h 1222049"/>
              <a:gd name="connsiteX1" fmla="*/ 147267 w 2001761"/>
              <a:gd name="connsiteY1" fmla="*/ 1222049 h 1222049"/>
              <a:gd name="connsiteX0" fmla="*/ 1854437 w 1854613"/>
              <a:gd name="connsiteY0" fmla="*/ 0 h 1222049"/>
              <a:gd name="connsiteX1" fmla="*/ 0 w 1854613"/>
              <a:gd name="connsiteY1" fmla="*/ 1222049 h 122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54613" h="1222049">
                <a:moveTo>
                  <a:pt x="1854437" y="0"/>
                </a:moveTo>
                <a:cubicBezTo>
                  <a:pt x="1868682" y="398803"/>
                  <a:pt x="1019798" y="1199260"/>
                  <a:pt x="0" y="1222049"/>
                </a:cubicBezTo>
              </a:path>
            </a:pathLst>
          </a:custGeom>
          <a:noFill/>
          <a:ln w="5715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DA4F45-2C3E-4469-BB3C-D887262E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976" y="3421830"/>
            <a:ext cx="1728973" cy="309195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CB00192A-E686-4B1D-8CDB-0CA64062FA41}"/>
              </a:ext>
            </a:extLst>
          </p:cNvPr>
          <p:cNvSpPr/>
          <p:nvPr/>
        </p:nvSpPr>
        <p:spPr>
          <a:xfrm>
            <a:off x="3034694" y="3214761"/>
            <a:ext cx="4214187" cy="3395537"/>
          </a:xfrm>
          <a:custGeom>
            <a:avLst/>
            <a:gdLst>
              <a:gd name="connsiteX0" fmla="*/ 395244 w 610819"/>
              <a:gd name="connsiteY0" fmla="*/ 3606326 h 3606326"/>
              <a:gd name="connsiteX1" fmla="*/ 2137 w 610819"/>
              <a:gd name="connsiteY1" fmla="*/ 2640651 h 3606326"/>
              <a:gd name="connsiteX2" fmla="*/ 549068 w 610819"/>
              <a:gd name="connsiteY2" fmla="*/ 1350236 h 3606326"/>
              <a:gd name="connsiteX3" fmla="*/ 574706 w 610819"/>
              <a:gd name="connsiteY3" fmla="*/ 0 h 3606326"/>
              <a:gd name="connsiteX0" fmla="*/ 667188 w 667188"/>
              <a:gd name="connsiteY0" fmla="*/ 3725967 h 3725967"/>
              <a:gd name="connsiteX1" fmla="*/ 615 w 667188"/>
              <a:gd name="connsiteY1" fmla="*/ 2640651 h 3725967"/>
              <a:gd name="connsiteX2" fmla="*/ 547546 w 667188"/>
              <a:gd name="connsiteY2" fmla="*/ 1350236 h 3725967"/>
              <a:gd name="connsiteX3" fmla="*/ 573184 w 667188"/>
              <a:gd name="connsiteY3" fmla="*/ 0 h 3725967"/>
              <a:gd name="connsiteX0" fmla="*/ 667188 w 667188"/>
              <a:gd name="connsiteY0" fmla="*/ 3725967 h 3725967"/>
              <a:gd name="connsiteX1" fmla="*/ 615 w 667188"/>
              <a:gd name="connsiteY1" fmla="*/ 2640651 h 3725967"/>
              <a:gd name="connsiteX2" fmla="*/ 547546 w 667188"/>
              <a:gd name="connsiteY2" fmla="*/ 1350236 h 3725967"/>
              <a:gd name="connsiteX3" fmla="*/ 573184 w 667188"/>
              <a:gd name="connsiteY3" fmla="*/ 0 h 3725967"/>
              <a:gd name="connsiteX0" fmla="*/ 539174 w 539174"/>
              <a:gd name="connsiteY0" fmla="*/ 3725967 h 3725967"/>
              <a:gd name="connsiteX1" fmla="*/ 788 w 539174"/>
              <a:gd name="connsiteY1" fmla="*/ 2888479 h 3725967"/>
              <a:gd name="connsiteX2" fmla="*/ 419532 w 539174"/>
              <a:gd name="connsiteY2" fmla="*/ 1350236 h 3725967"/>
              <a:gd name="connsiteX3" fmla="*/ 445170 w 539174"/>
              <a:gd name="connsiteY3" fmla="*/ 0 h 3725967"/>
              <a:gd name="connsiteX0" fmla="*/ 554418 w 554418"/>
              <a:gd name="connsiteY0" fmla="*/ 3725967 h 3725967"/>
              <a:gd name="connsiteX1" fmla="*/ 16032 w 554418"/>
              <a:gd name="connsiteY1" fmla="*/ 2888479 h 3725967"/>
              <a:gd name="connsiteX2" fmla="*/ 169857 w 554418"/>
              <a:gd name="connsiteY2" fmla="*/ 1897166 h 3725967"/>
              <a:gd name="connsiteX3" fmla="*/ 460414 w 554418"/>
              <a:gd name="connsiteY3" fmla="*/ 0 h 3725967"/>
              <a:gd name="connsiteX0" fmla="*/ 559266 w 774625"/>
              <a:gd name="connsiteY0" fmla="*/ 1991171 h 1991171"/>
              <a:gd name="connsiteX1" fmla="*/ 20880 w 774625"/>
              <a:gd name="connsiteY1" fmla="*/ 1153683 h 1991171"/>
              <a:gd name="connsiteX2" fmla="*/ 174705 w 774625"/>
              <a:gd name="connsiteY2" fmla="*/ 162370 h 1991171"/>
              <a:gd name="connsiteX3" fmla="*/ 772911 w 774625"/>
              <a:gd name="connsiteY3" fmla="*/ 0 h 1991171"/>
              <a:gd name="connsiteX0" fmla="*/ 559266 w 772911"/>
              <a:gd name="connsiteY0" fmla="*/ 1991976 h 1991976"/>
              <a:gd name="connsiteX1" fmla="*/ 20880 w 772911"/>
              <a:gd name="connsiteY1" fmla="*/ 1154488 h 1991976"/>
              <a:gd name="connsiteX2" fmla="*/ 174705 w 772911"/>
              <a:gd name="connsiteY2" fmla="*/ 163175 h 1991976"/>
              <a:gd name="connsiteX3" fmla="*/ 772911 w 772911"/>
              <a:gd name="connsiteY3" fmla="*/ 805 h 1991976"/>
              <a:gd name="connsiteX0" fmla="*/ 560671 w 842682"/>
              <a:gd name="connsiteY0" fmla="*/ 1964711 h 1964711"/>
              <a:gd name="connsiteX1" fmla="*/ 22285 w 842682"/>
              <a:gd name="connsiteY1" fmla="*/ 1127223 h 1964711"/>
              <a:gd name="connsiteX2" fmla="*/ 176110 w 842682"/>
              <a:gd name="connsiteY2" fmla="*/ 135910 h 1964711"/>
              <a:gd name="connsiteX3" fmla="*/ 842682 w 842682"/>
              <a:gd name="connsiteY3" fmla="*/ 7723 h 1964711"/>
              <a:gd name="connsiteX0" fmla="*/ 560671 w 560671"/>
              <a:gd name="connsiteY0" fmla="*/ 1828801 h 1828801"/>
              <a:gd name="connsiteX1" fmla="*/ 22285 w 560671"/>
              <a:gd name="connsiteY1" fmla="*/ 991313 h 1828801"/>
              <a:gd name="connsiteX2" fmla="*/ 176110 w 560671"/>
              <a:gd name="connsiteY2" fmla="*/ 0 h 1828801"/>
              <a:gd name="connsiteX0" fmla="*/ 561469 w 911847"/>
              <a:gd name="connsiteY0" fmla="*/ 1982625 h 1982625"/>
              <a:gd name="connsiteX1" fmla="*/ 23083 w 911847"/>
              <a:gd name="connsiteY1" fmla="*/ 1145137 h 1982625"/>
              <a:gd name="connsiteX2" fmla="*/ 911847 w 911847"/>
              <a:gd name="connsiteY2" fmla="*/ 0 h 1982625"/>
              <a:gd name="connsiteX0" fmla="*/ 561469 w 911847"/>
              <a:gd name="connsiteY0" fmla="*/ 1982626 h 1982626"/>
              <a:gd name="connsiteX1" fmla="*/ 23083 w 911847"/>
              <a:gd name="connsiteY1" fmla="*/ 1145138 h 1982626"/>
              <a:gd name="connsiteX2" fmla="*/ 911847 w 911847"/>
              <a:gd name="connsiteY2" fmla="*/ 1 h 1982626"/>
              <a:gd name="connsiteX0" fmla="*/ 554100 w 904478"/>
              <a:gd name="connsiteY0" fmla="*/ 1982628 h 1982628"/>
              <a:gd name="connsiteX1" fmla="*/ 24260 w 904478"/>
              <a:gd name="connsiteY1" fmla="*/ 828946 h 1982628"/>
              <a:gd name="connsiteX2" fmla="*/ 904478 w 904478"/>
              <a:gd name="connsiteY2" fmla="*/ 3 h 1982628"/>
              <a:gd name="connsiteX0" fmla="*/ 0 w 350378"/>
              <a:gd name="connsiteY0" fmla="*/ 1982625 h 1982625"/>
              <a:gd name="connsiteX1" fmla="*/ 350378 w 350378"/>
              <a:gd name="connsiteY1" fmla="*/ 0 h 1982625"/>
              <a:gd name="connsiteX0" fmla="*/ 255845 w 606223"/>
              <a:gd name="connsiteY0" fmla="*/ 1982625 h 1982625"/>
              <a:gd name="connsiteX1" fmla="*/ 606223 w 606223"/>
              <a:gd name="connsiteY1" fmla="*/ 0 h 1982625"/>
              <a:gd name="connsiteX0" fmla="*/ 405004 w 755382"/>
              <a:gd name="connsiteY0" fmla="*/ 1982818 h 1982818"/>
              <a:gd name="connsiteX1" fmla="*/ 755382 w 755382"/>
              <a:gd name="connsiteY1" fmla="*/ 193 h 1982818"/>
              <a:gd name="connsiteX0" fmla="*/ 3658495 w 3658495"/>
              <a:gd name="connsiteY0" fmla="*/ 1940093 h 1940093"/>
              <a:gd name="connsiteX1" fmla="*/ 111991 w 3658495"/>
              <a:gd name="connsiteY1" fmla="*/ 197 h 1940093"/>
              <a:gd name="connsiteX0" fmla="*/ 3633079 w 3680499"/>
              <a:gd name="connsiteY0" fmla="*/ 1940093 h 1940093"/>
              <a:gd name="connsiteX1" fmla="*/ 86575 w 3680499"/>
              <a:gd name="connsiteY1" fmla="*/ 197 h 1940093"/>
              <a:gd name="connsiteX0" fmla="*/ 3641488 w 3688831"/>
              <a:gd name="connsiteY0" fmla="*/ 1999908 h 1999908"/>
              <a:gd name="connsiteX1" fmla="*/ 86438 w 3688831"/>
              <a:gd name="connsiteY1" fmla="*/ 192 h 1999908"/>
              <a:gd name="connsiteX0" fmla="*/ 0 w 1256232"/>
              <a:gd name="connsiteY0" fmla="*/ 48 h 145326"/>
              <a:gd name="connsiteX1" fmla="*/ 1256232 w 1256232"/>
              <a:gd name="connsiteY1" fmla="*/ 145326 h 145326"/>
              <a:gd name="connsiteX0" fmla="*/ 3204816 w 3256509"/>
              <a:gd name="connsiteY0" fmla="*/ 4 h 1256236"/>
              <a:gd name="connsiteX1" fmla="*/ 94147 w 3256509"/>
              <a:gd name="connsiteY1" fmla="*/ 1256236 h 1256236"/>
              <a:gd name="connsiteX0" fmla="*/ 3216400 w 3216438"/>
              <a:gd name="connsiteY0" fmla="*/ 0 h 1256232"/>
              <a:gd name="connsiteX1" fmla="*/ 105731 w 3216438"/>
              <a:gd name="connsiteY1" fmla="*/ 1256232 h 1256232"/>
              <a:gd name="connsiteX0" fmla="*/ 2001704 w 2001761"/>
              <a:gd name="connsiteY0" fmla="*/ 0 h 1222049"/>
              <a:gd name="connsiteX1" fmla="*/ 147267 w 2001761"/>
              <a:gd name="connsiteY1" fmla="*/ 1222049 h 1222049"/>
              <a:gd name="connsiteX0" fmla="*/ 1854437 w 1854613"/>
              <a:gd name="connsiteY0" fmla="*/ 0 h 1222049"/>
              <a:gd name="connsiteX1" fmla="*/ 0 w 1854613"/>
              <a:gd name="connsiteY1" fmla="*/ 1222049 h 1222049"/>
              <a:gd name="connsiteX0" fmla="*/ 3589233 w 3589291"/>
              <a:gd name="connsiteY0" fmla="*/ 658381 h 746882"/>
              <a:gd name="connsiteX1" fmla="*/ 0 w 3589291"/>
              <a:gd name="connsiteY1" fmla="*/ 356 h 746882"/>
              <a:gd name="connsiteX0" fmla="*/ 3589233 w 3589275"/>
              <a:gd name="connsiteY0" fmla="*/ 711614 h 783951"/>
              <a:gd name="connsiteX1" fmla="*/ 0 w 3589275"/>
              <a:gd name="connsiteY1" fmla="*/ 53589 h 783951"/>
              <a:gd name="connsiteX0" fmla="*/ 4213076 w 4213111"/>
              <a:gd name="connsiteY0" fmla="*/ 2876898 h 2907856"/>
              <a:gd name="connsiteX1" fmla="*/ 0 w 4213111"/>
              <a:gd name="connsiteY1" fmla="*/ 22604 h 2907856"/>
              <a:gd name="connsiteX0" fmla="*/ 4213076 w 4213111"/>
              <a:gd name="connsiteY0" fmla="*/ 2875492 h 2950733"/>
              <a:gd name="connsiteX1" fmla="*/ 0 w 4213111"/>
              <a:gd name="connsiteY1" fmla="*/ 21198 h 2950733"/>
              <a:gd name="connsiteX0" fmla="*/ 4213076 w 4213076"/>
              <a:gd name="connsiteY0" fmla="*/ 2880977 h 2880977"/>
              <a:gd name="connsiteX1" fmla="*/ 2366078 w 4213076"/>
              <a:gd name="connsiteY1" fmla="*/ 900216 h 2880977"/>
              <a:gd name="connsiteX2" fmla="*/ 0 w 4213076"/>
              <a:gd name="connsiteY2" fmla="*/ 26683 h 2880977"/>
              <a:gd name="connsiteX0" fmla="*/ 4213076 w 4213076"/>
              <a:gd name="connsiteY0" fmla="*/ 2880977 h 2880977"/>
              <a:gd name="connsiteX1" fmla="*/ 2366078 w 4213076"/>
              <a:gd name="connsiteY1" fmla="*/ 900216 h 2880977"/>
              <a:gd name="connsiteX2" fmla="*/ 0 w 4213076"/>
              <a:gd name="connsiteY2" fmla="*/ 26683 h 2880977"/>
              <a:gd name="connsiteX0" fmla="*/ 4213076 w 4213076"/>
              <a:gd name="connsiteY0" fmla="*/ 3072897 h 3072897"/>
              <a:gd name="connsiteX1" fmla="*/ 2366078 w 4213076"/>
              <a:gd name="connsiteY1" fmla="*/ 1092136 h 3072897"/>
              <a:gd name="connsiteX2" fmla="*/ 0 w 4213076"/>
              <a:gd name="connsiteY2" fmla="*/ 218603 h 3072897"/>
              <a:gd name="connsiteX0" fmla="*/ 4213261 w 4213261"/>
              <a:gd name="connsiteY0" fmla="*/ 3227657 h 3227657"/>
              <a:gd name="connsiteX1" fmla="*/ 2366263 w 4213261"/>
              <a:gd name="connsiteY1" fmla="*/ 1246896 h 3227657"/>
              <a:gd name="connsiteX2" fmla="*/ 185 w 4213261"/>
              <a:gd name="connsiteY2" fmla="*/ 373363 h 3227657"/>
              <a:gd name="connsiteX0" fmla="*/ 4213257 w 4213257"/>
              <a:gd name="connsiteY0" fmla="*/ 3420852 h 3420852"/>
              <a:gd name="connsiteX1" fmla="*/ 2426080 w 4213257"/>
              <a:gd name="connsiteY1" fmla="*/ 935889 h 3420852"/>
              <a:gd name="connsiteX2" fmla="*/ 181 w 4213257"/>
              <a:gd name="connsiteY2" fmla="*/ 566558 h 3420852"/>
              <a:gd name="connsiteX0" fmla="*/ 4213257 w 4213257"/>
              <a:gd name="connsiteY0" fmla="*/ 3420852 h 3420852"/>
              <a:gd name="connsiteX1" fmla="*/ 2426080 w 4213257"/>
              <a:gd name="connsiteY1" fmla="*/ 935889 h 3420852"/>
              <a:gd name="connsiteX2" fmla="*/ 181 w 4213257"/>
              <a:gd name="connsiteY2" fmla="*/ 566558 h 3420852"/>
              <a:gd name="connsiteX0" fmla="*/ 4213250 w 4213250"/>
              <a:gd name="connsiteY0" fmla="*/ 3285718 h 3285718"/>
              <a:gd name="connsiteX1" fmla="*/ 2511531 w 4213250"/>
              <a:gd name="connsiteY1" fmla="*/ 1125495 h 3285718"/>
              <a:gd name="connsiteX2" fmla="*/ 174 w 4213250"/>
              <a:gd name="connsiteY2" fmla="*/ 431424 h 3285718"/>
              <a:gd name="connsiteX0" fmla="*/ 4213228 w 4213228"/>
              <a:gd name="connsiteY0" fmla="*/ 3247606 h 3247606"/>
              <a:gd name="connsiteX1" fmla="*/ 2511509 w 4213228"/>
              <a:gd name="connsiteY1" fmla="*/ 1087383 h 3247606"/>
              <a:gd name="connsiteX2" fmla="*/ 152 w 4213228"/>
              <a:gd name="connsiteY2" fmla="*/ 393312 h 3247606"/>
              <a:gd name="connsiteX0" fmla="*/ 4213226 w 4213226"/>
              <a:gd name="connsiteY0" fmla="*/ 3158577 h 3158577"/>
              <a:gd name="connsiteX1" fmla="*/ 2545690 w 4213226"/>
              <a:gd name="connsiteY1" fmla="*/ 1331640 h 3158577"/>
              <a:gd name="connsiteX2" fmla="*/ 150 w 4213226"/>
              <a:gd name="connsiteY2" fmla="*/ 304283 h 3158577"/>
              <a:gd name="connsiteX0" fmla="*/ 4213226 w 4213762"/>
              <a:gd name="connsiteY0" fmla="*/ 3158577 h 3260458"/>
              <a:gd name="connsiteX1" fmla="*/ 2545690 w 4213762"/>
              <a:gd name="connsiteY1" fmla="*/ 1331640 h 3260458"/>
              <a:gd name="connsiteX2" fmla="*/ 150 w 4213762"/>
              <a:gd name="connsiteY2" fmla="*/ 304283 h 3260458"/>
              <a:gd name="connsiteX0" fmla="*/ 4213226 w 4214045"/>
              <a:gd name="connsiteY0" fmla="*/ 3158577 h 3275558"/>
              <a:gd name="connsiteX1" fmla="*/ 2545690 w 4214045"/>
              <a:gd name="connsiteY1" fmla="*/ 1331640 h 3275558"/>
              <a:gd name="connsiteX2" fmla="*/ 150 w 4214045"/>
              <a:gd name="connsiteY2" fmla="*/ 304283 h 3275558"/>
              <a:gd name="connsiteX0" fmla="*/ 4213076 w 4213895"/>
              <a:gd name="connsiteY0" fmla="*/ 3393025 h 3510006"/>
              <a:gd name="connsiteX1" fmla="*/ 2545540 w 4213895"/>
              <a:gd name="connsiteY1" fmla="*/ 1566088 h 3510006"/>
              <a:gd name="connsiteX2" fmla="*/ 0 w 4213895"/>
              <a:gd name="connsiteY2" fmla="*/ 538731 h 3510006"/>
              <a:gd name="connsiteX0" fmla="*/ 4213076 w 4213076"/>
              <a:gd name="connsiteY0" fmla="*/ 2854294 h 2854294"/>
              <a:gd name="connsiteX1" fmla="*/ 0 w 4213076"/>
              <a:gd name="connsiteY1" fmla="*/ 0 h 2854294"/>
              <a:gd name="connsiteX0" fmla="*/ 4213333 w 4213333"/>
              <a:gd name="connsiteY0" fmla="*/ 3321915 h 3321915"/>
              <a:gd name="connsiteX1" fmla="*/ 257 w 4213333"/>
              <a:gd name="connsiteY1" fmla="*/ 467621 h 3321915"/>
              <a:gd name="connsiteX0" fmla="*/ 4213248 w 4213524"/>
              <a:gd name="connsiteY0" fmla="*/ 3190294 h 3332279"/>
              <a:gd name="connsiteX1" fmla="*/ 172 w 4213524"/>
              <a:gd name="connsiteY1" fmla="*/ 336000 h 3332279"/>
              <a:gd name="connsiteX0" fmla="*/ 4213246 w 4214187"/>
              <a:gd name="connsiteY0" fmla="*/ 3175631 h 3395537"/>
              <a:gd name="connsiteX1" fmla="*/ 170 w 4214187"/>
              <a:gd name="connsiteY1" fmla="*/ 321337 h 339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14187" h="3395537">
                <a:moveTo>
                  <a:pt x="4213246" y="3175631"/>
                </a:moveTo>
                <a:cubicBezTo>
                  <a:pt x="4287309" y="4599931"/>
                  <a:pt x="-31165" y="-1427703"/>
                  <a:pt x="170" y="321337"/>
                </a:cubicBezTo>
              </a:path>
            </a:pathLst>
          </a:custGeom>
          <a:noFill/>
          <a:ln w="5715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553E25-A12A-4FE6-99AE-C9D2D08495AF}"/>
              </a:ext>
            </a:extLst>
          </p:cNvPr>
          <p:cNvSpPr txBox="1"/>
          <p:nvPr/>
        </p:nvSpPr>
        <p:spPr>
          <a:xfrm>
            <a:off x="4694391" y="4266198"/>
            <a:ext cx="1728974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Le code à gauche déclenche le son sur réception d’un 0.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D32307D-A274-4DA9-9C4B-C3C674CB7E26}"/>
              </a:ext>
            </a:extLst>
          </p:cNvPr>
          <p:cNvSpPr txBox="1"/>
          <p:nvPr/>
        </p:nvSpPr>
        <p:spPr>
          <a:xfrm>
            <a:off x="5141787" y="5461003"/>
            <a:ext cx="1728974" cy="8309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Le code à droite écoute pour un message ASCII qui commence par «bouton».</a:t>
            </a:r>
          </a:p>
        </p:txBody>
      </p:sp>
    </p:spTree>
    <p:extLst>
      <p:ext uri="{BB962C8B-B14F-4D97-AF65-F5344CB8AC3E}">
        <p14:creationId xmlns:p14="http://schemas.microsoft.com/office/powerpoint/2010/main" val="968641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>
                <a:cs typeface="Gill Sans"/>
              </a:rPr>
              <a:t>MAX : SCALE POUR CONVERTIR DES ÉCHELLES</a:t>
            </a:r>
            <a:endParaRPr lang="fr-CA" sz="3200" dirty="0"/>
          </a:p>
        </p:txBody>
      </p:sp>
      <p:pic>
        <p:nvPicPr>
          <p:cNvPr id="3" name="Image 3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071CA7F6-92D9-4B80-B790-ED7DD0082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186" y="1872174"/>
            <a:ext cx="3922485" cy="34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03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19" y="1525480"/>
            <a:ext cx="10515600" cy="701675"/>
          </a:xfrm>
        </p:spPr>
        <p:txBody>
          <a:bodyPr>
            <a:noAutofit/>
          </a:bodyPr>
          <a:lstStyle/>
          <a:p>
            <a:pPr algn="ctr"/>
            <a:r>
              <a:rPr lang="en-CA" sz="3200" dirty="0">
                <a:cs typeface="Gill Sans"/>
              </a:rPr>
              <a:t>MAX : DIFFÉRENCIER LES BOÎTES DE NOMBRE </a:t>
            </a:r>
            <a:r>
              <a:rPr lang="en-CA" sz="3200" dirty="0">
                <a:solidFill>
                  <a:schemeClr val="accent2"/>
                </a:solidFill>
                <a:cs typeface="Gill Sans"/>
              </a:rPr>
              <a:t>INT</a:t>
            </a:r>
            <a:r>
              <a:rPr lang="en-CA" sz="3200" dirty="0">
                <a:cs typeface="Gill Sans"/>
              </a:rPr>
              <a:t> ET </a:t>
            </a:r>
            <a:r>
              <a:rPr lang="en-CA" sz="3200" dirty="0">
                <a:solidFill>
                  <a:schemeClr val="accent5"/>
                </a:solidFill>
                <a:cs typeface="Gill Sans"/>
              </a:rPr>
              <a:t>FLOAT</a:t>
            </a:r>
            <a:endParaRPr lang="fr-CA" sz="3200" dirty="0">
              <a:solidFill>
                <a:schemeClr val="accent5"/>
              </a:solidFill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BCCFE9F0-DF6D-4BD9-88FB-2CFE83D8F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48" y="4683270"/>
            <a:ext cx="1771650" cy="962025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FEEC6346-431E-4B9C-B1E7-A27695660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149" y="4564207"/>
            <a:ext cx="1771650" cy="1009650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3FFFBB8F-37C2-4882-BE8B-725B591B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738" y="2636489"/>
            <a:ext cx="3912177" cy="1851721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CD043FAD-796B-4975-963D-30C9735B9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215" y="2720207"/>
            <a:ext cx="3912177" cy="173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7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6D3A7B-7AB5-4F56-B97F-5E5DB5F8C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3200" dirty="0"/>
              <a:t>SNAPSHOTS : SAUVEGARDER LES PARAMÈTRES DES OBJETS D’INTERFACE VISUEL (UI)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8AC85D4-4138-4BB1-A577-E0A800337059}"/>
              </a:ext>
            </a:extLst>
          </p:cNvPr>
          <p:cNvGrpSpPr/>
          <p:nvPr/>
        </p:nvGrpSpPr>
        <p:grpSpPr>
          <a:xfrm>
            <a:off x="2481784" y="1256232"/>
            <a:ext cx="4790376" cy="5296968"/>
            <a:chOff x="4233672" y="715962"/>
            <a:chExt cx="5169150" cy="5715798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DF18D0E-03C2-41F6-9B44-8358EBDF4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1131" y="715962"/>
              <a:ext cx="4591691" cy="5715798"/>
            </a:xfrm>
            <a:prstGeom prst="rect">
              <a:avLst/>
            </a:prstGeom>
          </p:spPr>
        </p:pic>
        <p:sp>
          <p:nvSpPr>
            <p:cNvPr id="5" name="Flèche : droite 4">
              <a:extLst>
                <a:ext uri="{FF2B5EF4-FFF2-40B4-BE49-F238E27FC236}">
                  <a16:creationId xmlns:a16="http://schemas.microsoft.com/office/drawing/2014/main" id="{F6D4DB19-76BC-4801-977B-0F44EC78BD92}"/>
                </a:ext>
              </a:extLst>
            </p:cNvPr>
            <p:cNvSpPr/>
            <p:nvPr/>
          </p:nvSpPr>
          <p:spPr>
            <a:xfrm>
              <a:off x="4233672" y="3364991"/>
              <a:ext cx="2982331" cy="128704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725DB35E-AE37-4B88-8033-BE63D792BD05}"/>
              </a:ext>
            </a:extLst>
          </p:cNvPr>
          <p:cNvSpPr txBox="1"/>
          <p:nvPr/>
        </p:nvSpPr>
        <p:spPr>
          <a:xfrm>
            <a:off x="5717727" y="4267816"/>
            <a:ext cx="1082288" cy="954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1400" dirty="0">
                <a:solidFill>
                  <a:schemeClr val="tx1"/>
                </a:solidFill>
              </a:rPr>
              <a:t>Mettre à jour le «snapshot» sélectionné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91C9D538-D3B0-47CF-AB53-2B2AF8855488}"/>
              </a:ext>
            </a:extLst>
          </p:cNvPr>
          <p:cNvSpPr/>
          <p:nvPr/>
        </p:nvSpPr>
        <p:spPr>
          <a:xfrm rot="5400000">
            <a:off x="5304942" y="5636943"/>
            <a:ext cx="1050370" cy="18527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7F3BB1E-F422-4734-959A-E8C2B24BB56B}"/>
              </a:ext>
            </a:extLst>
          </p:cNvPr>
          <p:cNvSpPr txBox="1"/>
          <p:nvPr/>
        </p:nvSpPr>
        <p:spPr>
          <a:xfrm>
            <a:off x="5922762" y="5411355"/>
            <a:ext cx="2175028" cy="523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1400" dirty="0">
                <a:solidFill>
                  <a:schemeClr val="tx1"/>
                </a:solidFill>
              </a:rPr>
              <a:t>Créer un nouveau «snapshot»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C37B12C6-A82C-455A-85A8-9DDB8A86E2B2}"/>
              </a:ext>
            </a:extLst>
          </p:cNvPr>
          <p:cNvSpPr/>
          <p:nvPr/>
        </p:nvSpPr>
        <p:spPr>
          <a:xfrm rot="5400000">
            <a:off x="5830401" y="5900518"/>
            <a:ext cx="523220" cy="18527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19505FF8-6E28-4874-A62F-13FACA9FFE53}"/>
              </a:ext>
            </a:extLst>
          </p:cNvPr>
          <p:cNvSpPr/>
          <p:nvPr/>
        </p:nvSpPr>
        <p:spPr>
          <a:xfrm rot="16200000">
            <a:off x="5628039" y="2548110"/>
            <a:ext cx="523220" cy="18527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69CCD6-902D-4305-88F0-25F51A053F3A}"/>
              </a:ext>
            </a:extLst>
          </p:cNvPr>
          <p:cNvSpPr txBox="1"/>
          <p:nvPr/>
        </p:nvSpPr>
        <p:spPr>
          <a:xfrm>
            <a:off x="5797014" y="2865222"/>
            <a:ext cx="2175028" cy="11695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1400" dirty="0">
                <a:solidFill>
                  <a:schemeClr val="tx1"/>
                </a:solidFill>
              </a:rPr>
              <a:t>Ne pas oublier de remplir le petit cercle sinon les «snapshots» ne sont pas sauvegardés avec le patcher </a:t>
            </a:r>
            <a:r>
              <a:rPr lang="fr-CA" sz="1400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r>
              <a:rPr lang="fr-CA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7328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1037802" cy="1710459"/>
          </a:xfrm>
        </p:spPr>
        <p:txBody>
          <a:bodyPr anchor="t">
            <a:noAutofit/>
          </a:bodyPr>
          <a:lstStyle/>
          <a:p>
            <a:r>
              <a:rPr lang="fr-CA" sz="3600" dirty="0"/>
              <a:t>PROGRAMMER </a:t>
            </a:r>
            <a:r>
              <a:rPr lang="fr-CA" sz="3600" dirty="0">
                <a:solidFill>
                  <a:schemeClr val="accent6"/>
                </a:solidFill>
              </a:rPr>
              <a:t>ARDUINO</a:t>
            </a:r>
            <a:r>
              <a:rPr lang="fr-CA" sz="3600" dirty="0"/>
              <a:t> : ENVOYER LA VALEUR DU </a:t>
            </a:r>
            <a:r>
              <a:rPr lang="fr-CA" sz="3600" dirty="0">
                <a:solidFill>
                  <a:schemeClr val="accent2"/>
                </a:solidFill>
              </a:rPr>
              <a:t>POTENTIOMÈTRE</a:t>
            </a:r>
            <a:r>
              <a:rPr lang="fr-CA" sz="3600" dirty="0"/>
              <a:t> DANS UN </a:t>
            </a:r>
            <a:r>
              <a:rPr lang="fr-CA" sz="3600" dirty="0">
                <a:solidFill>
                  <a:schemeClr val="accent4"/>
                </a:solidFill>
              </a:rPr>
              <a:t>MESSAGE</a:t>
            </a:r>
            <a:r>
              <a:rPr lang="fr-CA" sz="3600" dirty="0"/>
              <a:t> QUI COMMENCE PAR LE MOT «</a:t>
            </a:r>
            <a:r>
              <a:rPr lang="fr-CA" sz="3600" dirty="0">
                <a:solidFill>
                  <a:schemeClr val="accent2"/>
                </a:solidFill>
              </a:rPr>
              <a:t>POT</a:t>
            </a:r>
            <a:r>
              <a:rPr lang="fr-CA" sz="3600" dirty="0"/>
              <a:t>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1ED970-5929-481E-9BDF-5CCD30CB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970" y="1921079"/>
            <a:ext cx="7507415" cy="455513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78447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270601"/>
            <a:ext cx="5450956" cy="2897472"/>
          </a:xfrm>
        </p:spPr>
        <p:txBody>
          <a:bodyPr anchor="t">
            <a:normAutofit fontScale="90000"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RECEVOIR UN </a:t>
            </a:r>
            <a:r>
              <a:rPr lang="fr-CA" dirty="0">
                <a:solidFill>
                  <a:schemeClr val="accent4"/>
                </a:solidFill>
              </a:rPr>
              <a:t>MESSAGE</a:t>
            </a:r>
            <a:r>
              <a:rPr lang="fr-CA" dirty="0"/>
              <a:t> QUI COMMENCE PAR LE MOT «</a:t>
            </a:r>
            <a:r>
              <a:rPr lang="fr-CA" dirty="0">
                <a:solidFill>
                  <a:schemeClr val="accent2"/>
                </a:solidFill>
              </a:rPr>
              <a:t>POT</a:t>
            </a:r>
            <a:r>
              <a:rPr lang="fr-CA" dirty="0"/>
              <a:t>»</a:t>
            </a:r>
          </a:p>
        </p:txBody>
      </p:sp>
      <p:pic>
        <p:nvPicPr>
          <p:cNvPr id="5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8633D8F-4351-432F-BAAA-909FD11F6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534" y="270601"/>
            <a:ext cx="4269315" cy="6282599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304872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EF5A7-028F-4424-88AF-716E32E8C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479" y="943163"/>
            <a:ext cx="4791342" cy="3795092"/>
          </a:xfrm>
        </p:spPr>
        <p:txBody>
          <a:bodyPr anchor="b"/>
          <a:lstStyle/>
          <a:p>
            <a:r>
              <a:rPr lang="fr-FR" dirty="0">
                <a:cs typeface="Gill Sans"/>
              </a:rPr>
              <a:t>EXERCICE </a:t>
            </a:r>
            <a:r>
              <a:rPr lang="fr-FR" sz="19900" dirty="0">
                <a:cs typeface="Gill Sans"/>
              </a:rPr>
              <a:t>F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A1EE2B-BB4D-4516-981A-B34707651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62190" y="4344598"/>
            <a:ext cx="4233810" cy="17613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dirty="0"/>
              <a:t>Contrôler la vitesse de lecture d'un son dans Max à partir du potentiomètre connecté à Arduino.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7121066A-9A6F-49B9-8CEC-8E0A41601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264" y="1012387"/>
            <a:ext cx="4760768" cy="50843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A523BB5-EA8C-4D06-B1CB-1E68C02C1944}"/>
              </a:ext>
            </a:extLst>
          </p:cNvPr>
          <p:cNvSpPr txBox="1"/>
          <p:nvPr/>
        </p:nvSpPr>
        <p:spPr>
          <a:xfrm>
            <a:off x="8519316" y="2202149"/>
            <a:ext cx="2951953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Ne pas oublier de partir la lecture du son en appuyant sur le triangle </a:t>
            </a:r>
            <a:r>
              <a:rPr lang="fr-CA" sz="1200" i="1" dirty="0" err="1">
                <a:solidFill>
                  <a:schemeClr val="bg1"/>
                </a:solidFill>
              </a:rPr>
              <a:t>play</a:t>
            </a:r>
            <a:r>
              <a:rPr lang="fr-CA" sz="1200" i="1" dirty="0">
                <a:solidFill>
                  <a:schemeClr val="bg1"/>
                </a:solidFill>
              </a:rPr>
              <a:t> </a:t>
            </a:r>
            <a:r>
              <a:rPr lang="fr-CA" sz="1200" dirty="0">
                <a:solidFill>
                  <a:schemeClr val="bg1"/>
                </a:solidFill>
              </a:rPr>
              <a:t>ou sur la boîte message «1».</a:t>
            </a:r>
            <a:endParaRPr lang="fr-CA" sz="1200" i="1" dirty="0">
              <a:solidFill>
                <a:schemeClr val="bg1"/>
              </a:solidFill>
            </a:endParaRPr>
          </a:p>
        </p:txBody>
      </p:sp>
      <p:cxnSp>
        <p:nvCxnSpPr>
          <p:cNvPr id="10" name="Connecteur : en arc 9">
            <a:extLst>
              <a:ext uri="{FF2B5EF4-FFF2-40B4-BE49-F238E27FC236}">
                <a16:creationId xmlns:a16="http://schemas.microsoft.com/office/drawing/2014/main" id="{93937D46-D76C-4857-881C-1B30C1F2FE28}"/>
              </a:ext>
            </a:extLst>
          </p:cNvPr>
          <p:cNvCxnSpPr>
            <a:cxnSpLocks/>
          </p:cNvCxnSpPr>
          <p:nvPr/>
        </p:nvCxnSpPr>
        <p:spPr>
          <a:xfrm rot="5400000">
            <a:off x="10799777" y="3029446"/>
            <a:ext cx="488604" cy="12701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369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0D22C-3233-4E73-9E38-8EB58BA2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58" y="0"/>
            <a:ext cx="8363484" cy="6922093"/>
          </a:xfrm>
        </p:spPr>
        <p:txBody>
          <a:bodyPr/>
          <a:lstStyle/>
          <a:p>
            <a:r>
              <a:rPr lang="fr-CA" dirty="0"/>
              <a:t>INTERRUPTEUR</a:t>
            </a:r>
            <a:br>
              <a:rPr lang="fr-CA" dirty="0"/>
            </a:br>
            <a:r>
              <a:rPr lang="fr-CA" dirty="0"/>
              <a:t>+</a:t>
            </a:r>
            <a:br>
              <a:rPr lang="fr-CA" dirty="0"/>
            </a:br>
            <a:r>
              <a:rPr lang="fr-CA" dirty="0"/>
              <a:t>POTENTIOMÈTRE</a:t>
            </a:r>
          </a:p>
        </p:txBody>
      </p:sp>
    </p:spTree>
    <p:extLst>
      <p:ext uri="{BB962C8B-B14F-4D97-AF65-F5344CB8AC3E}">
        <p14:creationId xmlns:p14="http://schemas.microsoft.com/office/powerpoint/2010/main" val="3869304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4C71E516-EB83-478B-998A-B59E9B302C89}"/>
              </a:ext>
            </a:extLst>
          </p:cNvPr>
          <p:cNvSpPr/>
          <p:nvPr/>
        </p:nvSpPr>
        <p:spPr>
          <a:xfrm rot="20700000">
            <a:off x="3927929" y="5491248"/>
            <a:ext cx="1439744" cy="32272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1037802" cy="1710459"/>
          </a:xfrm>
        </p:spPr>
        <p:txBody>
          <a:bodyPr anchor="t">
            <a:noAutofit/>
          </a:bodyPr>
          <a:lstStyle/>
          <a:p>
            <a:r>
              <a:rPr lang="fr-CA" sz="3600" dirty="0"/>
              <a:t>PROGRAMMER </a:t>
            </a:r>
            <a:r>
              <a:rPr lang="fr-CA" sz="3600" dirty="0">
                <a:solidFill>
                  <a:schemeClr val="accent6"/>
                </a:solidFill>
              </a:rPr>
              <a:t>ARDUINO</a:t>
            </a:r>
            <a:r>
              <a:rPr lang="fr-CA" sz="3600" dirty="0"/>
              <a:t> : ENVOYER UN MESSAGE «</a:t>
            </a:r>
            <a:r>
              <a:rPr lang="fr-CA" sz="3600" dirty="0">
                <a:solidFill>
                  <a:schemeClr val="accent4"/>
                </a:solidFill>
              </a:rPr>
              <a:t>POT</a:t>
            </a:r>
            <a:r>
              <a:rPr lang="fr-CA" sz="3600" dirty="0"/>
              <a:t>» POUR LE </a:t>
            </a:r>
            <a:r>
              <a:rPr lang="fr-CA" sz="3600" dirty="0">
                <a:solidFill>
                  <a:schemeClr val="accent4"/>
                </a:solidFill>
              </a:rPr>
              <a:t>POTENTIOMÈTRE</a:t>
            </a:r>
            <a:r>
              <a:rPr lang="fr-CA" sz="3600" dirty="0"/>
              <a:t> ET «</a:t>
            </a:r>
            <a:r>
              <a:rPr lang="fr-CA" sz="3600" dirty="0">
                <a:solidFill>
                  <a:schemeClr val="accent2"/>
                </a:solidFill>
              </a:rPr>
              <a:t>BOUTON</a:t>
            </a:r>
            <a:r>
              <a:rPr lang="fr-CA" sz="3600" dirty="0"/>
              <a:t>» POUR </a:t>
            </a:r>
            <a:r>
              <a:rPr lang="fr-CA" sz="3600" dirty="0">
                <a:solidFill>
                  <a:schemeClr val="accent2"/>
                </a:solidFill>
              </a:rPr>
              <a:t>L’INTERRUPTEUR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D9CB44A-93CD-4C96-B2CC-2F6B35C0187E}"/>
              </a:ext>
            </a:extLst>
          </p:cNvPr>
          <p:cNvSpPr txBox="1"/>
          <p:nvPr/>
        </p:nvSpPr>
        <p:spPr>
          <a:xfrm>
            <a:off x="1743970" y="1759122"/>
            <a:ext cx="2485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Le code de l’interrupteur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471C3D-7175-417F-A839-F6EF46DE553D}"/>
              </a:ext>
            </a:extLst>
          </p:cNvPr>
          <p:cNvSpPr txBox="1"/>
          <p:nvPr/>
        </p:nvSpPr>
        <p:spPr>
          <a:xfrm>
            <a:off x="2127502" y="4312187"/>
            <a:ext cx="2485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Le code du potentiomètre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381A4043-73BF-42C1-AD6B-055B2C3D83AD}"/>
              </a:ext>
            </a:extLst>
          </p:cNvPr>
          <p:cNvSpPr/>
          <p:nvPr/>
        </p:nvSpPr>
        <p:spPr>
          <a:xfrm rot="900000">
            <a:off x="3872505" y="2861406"/>
            <a:ext cx="1480026" cy="3227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AE5E17A-C1B9-4E05-877E-82060BBAB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115" y="2002346"/>
            <a:ext cx="2597871" cy="209443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C5BB1C-7BBA-4978-BA58-3C1C43A42B50}"/>
              </a:ext>
            </a:extLst>
          </p:cNvPr>
          <p:cNvSpPr/>
          <p:nvPr/>
        </p:nvSpPr>
        <p:spPr>
          <a:xfrm>
            <a:off x="5608117" y="1854690"/>
            <a:ext cx="52458" cy="276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204955-30A5-4497-A99E-8578DEB184C9}"/>
              </a:ext>
            </a:extLst>
          </p:cNvPr>
          <p:cNvSpPr/>
          <p:nvPr/>
        </p:nvSpPr>
        <p:spPr>
          <a:xfrm>
            <a:off x="5608117" y="2330940"/>
            <a:ext cx="52458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AC2EC2-22B5-4275-A2FC-7D5CF1A0ADD8}"/>
              </a:ext>
            </a:extLst>
          </p:cNvPr>
          <p:cNvSpPr/>
          <p:nvPr/>
        </p:nvSpPr>
        <p:spPr>
          <a:xfrm>
            <a:off x="5608116" y="3041854"/>
            <a:ext cx="52459" cy="150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B52D17-9E22-4393-AF46-C0123CA3FDB9}"/>
              </a:ext>
            </a:extLst>
          </p:cNvPr>
          <p:cNvSpPr/>
          <p:nvPr/>
        </p:nvSpPr>
        <p:spPr>
          <a:xfrm>
            <a:off x="5636046" y="3823460"/>
            <a:ext cx="45719" cy="9345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58FE90-3A04-4038-9BB3-E822D50B4396}"/>
              </a:ext>
            </a:extLst>
          </p:cNvPr>
          <p:cNvSpPr/>
          <p:nvPr/>
        </p:nvSpPr>
        <p:spPr>
          <a:xfrm>
            <a:off x="5608116" y="5152879"/>
            <a:ext cx="52458" cy="8827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9286A-DA42-43C5-A07C-F10EE2523149}"/>
              </a:ext>
            </a:extLst>
          </p:cNvPr>
          <p:cNvSpPr/>
          <p:nvPr/>
        </p:nvSpPr>
        <p:spPr>
          <a:xfrm>
            <a:off x="5608117" y="2913295"/>
            <a:ext cx="52459" cy="1285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530CBE-BC91-47A2-8369-A7353595059E}"/>
              </a:ext>
            </a:extLst>
          </p:cNvPr>
          <p:cNvSpPr/>
          <p:nvPr/>
        </p:nvSpPr>
        <p:spPr>
          <a:xfrm>
            <a:off x="5618469" y="6250049"/>
            <a:ext cx="52459" cy="1285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5E7CA00-A224-4E1B-BFDA-C52546745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116" y="4566986"/>
            <a:ext cx="3273524" cy="198621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7FBA022-B799-4E19-89FB-7E93CEA9D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715" y="1854690"/>
            <a:ext cx="4500847" cy="4689430"/>
          </a:xfrm>
          <a:prstGeom prst="rect">
            <a:avLst/>
          </a:prstGeom>
        </p:spPr>
      </p:pic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074E7B73-4A07-4262-8F55-640B6C8F3DDF}"/>
              </a:ext>
            </a:extLst>
          </p:cNvPr>
          <p:cNvSpPr/>
          <p:nvPr/>
        </p:nvSpPr>
        <p:spPr>
          <a:xfrm rot="10800000">
            <a:off x="9322889" y="4076332"/>
            <a:ext cx="956491" cy="21440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EC415F1-9472-4CCE-87AD-48372CF16693}"/>
              </a:ext>
            </a:extLst>
          </p:cNvPr>
          <p:cNvSpPr txBox="1"/>
          <p:nvPr/>
        </p:nvSpPr>
        <p:spPr>
          <a:xfrm>
            <a:off x="10219701" y="3952700"/>
            <a:ext cx="956491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Nouvelle ligne!</a:t>
            </a:r>
            <a:endParaRPr lang="fr-CA" sz="1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492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FC86EA46-7749-46FA-BB4F-3791BF788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620" y="2104111"/>
            <a:ext cx="2712235" cy="443081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8" y="270601"/>
            <a:ext cx="10380103" cy="1387283"/>
          </a:xfrm>
        </p:spPr>
        <p:txBody>
          <a:bodyPr anchor="t">
            <a:noAutofit/>
          </a:bodyPr>
          <a:lstStyle/>
          <a:p>
            <a:r>
              <a:rPr lang="fr-CA" sz="3600" dirty="0"/>
              <a:t>PROGRAMMER </a:t>
            </a:r>
            <a:r>
              <a:rPr lang="fr-CA" sz="3600" dirty="0">
                <a:solidFill>
                  <a:schemeClr val="bg2"/>
                </a:solidFill>
              </a:rPr>
              <a:t>MAX </a:t>
            </a:r>
            <a:r>
              <a:rPr lang="fr-CA" sz="3600" dirty="0"/>
              <a:t>: DISCRIMINER ENTRE LES </a:t>
            </a:r>
            <a:r>
              <a:rPr lang="fr-CA" sz="3600" dirty="0">
                <a:solidFill>
                  <a:schemeClr val="accent4"/>
                </a:solidFill>
              </a:rPr>
              <a:t>MESSAGES </a:t>
            </a:r>
            <a:r>
              <a:rPr lang="fr-CA" sz="3600" dirty="0">
                <a:solidFill>
                  <a:schemeClr val="accent2"/>
                </a:solidFill>
              </a:rPr>
              <a:t>«POT» </a:t>
            </a:r>
            <a:r>
              <a:rPr lang="fr-CA" sz="3600" dirty="0"/>
              <a:t>ET</a:t>
            </a:r>
            <a:r>
              <a:rPr lang="fr-CA" sz="3600" dirty="0">
                <a:solidFill>
                  <a:schemeClr val="accent4"/>
                </a:solidFill>
              </a:rPr>
              <a:t> </a:t>
            </a:r>
            <a:r>
              <a:rPr lang="fr-CA" sz="3600" dirty="0">
                <a:solidFill>
                  <a:schemeClr val="accent5"/>
                </a:solidFill>
              </a:rPr>
              <a:t>«BOUTON»</a:t>
            </a:r>
          </a:p>
        </p:txBody>
      </p:sp>
      <p:pic>
        <p:nvPicPr>
          <p:cNvPr id="5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8633D8F-4351-432F-BAAA-909FD11F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41" y="2127902"/>
            <a:ext cx="3007193" cy="442529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3D0FA53-4F3E-4C61-B1E0-54AA8B46CDED}"/>
              </a:ext>
            </a:extLst>
          </p:cNvPr>
          <p:cNvSpPr txBox="1"/>
          <p:nvPr/>
        </p:nvSpPr>
        <p:spPr>
          <a:xfrm>
            <a:off x="1000598" y="1481571"/>
            <a:ext cx="342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Voici le code précédent qui ne recevait que le message «pot».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B471B83-C989-4A9F-AED3-B66E256C32DE}"/>
              </a:ext>
            </a:extLst>
          </p:cNvPr>
          <p:cNvSpPr txBox="1"/>
          <p:nvPr/>
        </p:nvSpPr>
        <p:spPr>
          <a:xfrm>
            <a:off x="4494130" y="1457781"/>
            <a:ext cx="342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J’ai isolé ici la partie qui permet de «router» le message «pot».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B6B4BAC-EEC5-4970-BBD5-B52D4AD71F3B}"/>
              </a:ext>
            </a:extLst>
          </p:cNvPr>
          <p:cNvGrpSpPr/>
          <p:nvPr/>
        </p:nvGrpSpPr>
        <p:grpSpPr>
          <a:xfrm>
            <a:off x="4592403" y="2142306"/>
            <a:ext cx="3007193" cy="4425298"/>
            <a:chOff x="4349345" y="2127902"/>
            <a:chExt cx="3007193" cy="4425298"/>
          </a:xfrm>
        </p:grpSpPr>
        <p:pic>
          <p:nvPicPr>
            <p:cNvPr id="6" name="Image 7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4B189EEF-B001-4EA5-8F42-9A640F6CB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9345" y="2127902"/>
              <a:ext cx="3007193" cy="442529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73A9B9-4EB6-4DCF-BE48-AF7120881232}"/>
                </a:ext>
              </a:extLst>
            </p:cNvPr>
            <p:cNvSpPr/>
            <p:nvPr/>
          </p:nvSpPr>
          <p:spPr>
            <a:xfrm>
              <a:off x="4447076" y="2170799"/>
              <a:ext cx="2909461" cy="3332693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14FA71-FF40-4BEE-88E7-8F37BA21E32A}"/>
                </a:ext>
              </a:extLst>
            </p:cNvPr>
            <p:cNvSpPr/>
            <p:nvPr/>
          </p:nvSpPr>
          <p:spPr>
            <a:xfrm>
              <a:off x="4447076" y="6152972"/>
              <a:ext cx="2909460" cy="400228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C6917269-6E47-475D-A671-EB1006E2C0E3}"/>
              </a:ext>
            </a:extLst>
          </p:cNvPr>
          <p:cNvSpPr txBox="1"/>
          <p:nvPr/>
        </p:nvSpPr>
        <p:spPr>
          <a:xfrm>
            <a:off x="8054491" y="1458342"/>
            <a:ext cx="342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Pour supporter d’autres messages, il suffit des les ajouter au «route»!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26DEC6-5D1E-42DD-B39B-F24CAD1AC822}"/>
              </a:ext>
            </a:extLst>
          </p:cNvPr>
          <p:cNvSpPr/>
          <p:nvPr/>
        </p:nvSpPr>
        <p:spPr>
          <a:xfrm>
            <a:off x="8405524" y="2104111"/>
            <a:ext cx="2702331" cy="3489865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20D2E303-33C3-47F7-9C0A-897360E6E87E}"/>
              </a:ext>
            </a:extLst>
          </p:cNvPr>
          <p:cNvSpPr/>
          <p:nvPr/>
        </p:nvSpPr>
        <p:spPr>
          <a:xfrm>
            <a:off x="4055633" y="4173967"/>
            <a:ext cx="398702" cy="3227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491220D0-B3C3-42EF-8B7D-220E866C1216}"/>
              </a:ext>
            </a:extLst>
          </p:cNvPr>
          <p:cNvSpPr/>
          <p:nvPr/>
        </p:nvSpPr>
        <p:spPr>
          <a:xfrm>
            <a:off x="7798257" y="4165002"/>
            <a:ext cx="398702" cy="3227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4579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90C61BCD-9778-416E-B72E-0FA4909D0A9D}"/>
              </a:ext>
            </a:extLst>
          </p:cNvPr>
          <p:cNvGrpSpPr/>
          <p:nvPr/>
        </p:nvGrpSpPr>
        <p:grpSpPr>
          <a:xfrm>
            <a:off x="733504" y="2869673"/>
            <a:ext cx="5160422" cy="3606518"/>
            <a:chOff x="4948015" y="1684182"/>
            <a:chExt cx="6650444" cy="4647865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22F914F-7FDB-4D82-89D2-58CE715A5C8C}"/>
                </a:ext>
              </a:extLst>
            </p:cNvPr>
            <p:cNvGrpSpPr/>
            <p:nvPr/>
          </p:nvGrpSpPr>
          <p:grpSpPr>
            <a:xfrm>
              <a:off x="5019693" y="1684182"/>
              <a:ext cx="6423793" cy="4647865"/>
              <a:chOff x="2712587" y="1726220"/>
              <a:chExt cx="6423793" cy="4647865"/>
            </a:xfrm>
          </p:grpSpPr>
          <p:graphicFrame>
            <p:nvGraphicFramePr>
              <p:cNvPr id="42" name="Objet 41">
                <a:extLst>
                  <a:ext uri="{FF2B5EF4-FFF2-40B4-BE49-F238E27FC236}">
                    <a16:creationId xmlns:a16="http://schemas.microsoft.com/office/drawing/2014/main" id="{4947E933-83F3-486D-AA00-4756518D54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12587" y="1726220"/>
              <a:ext cx="6423793" cy="46478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7" name="Image" r:id="rId3" imgW="8774280" imgH="6348960" progId="Photoshop.Image.21">
                      <p:embed/>
                    </p:oleObj>
                  </mc:Choice>
                  <mc:Fallback>
                    <p:oleObj name="Image" r:id="rId3" imgW="8774280" imgH="6348960" progId="Photoshop.Image.21">
                      <p:embed/>
                      <p:pic>
                        <p:nvPicPr>
                          <p:cNvPr id="42" name="Objet 41">
                            <a:extLst>
                              <a:ext uri="{FF2B5EF4-FFF2-40B4-BE49-F238E27FC236}">
                                <a16:creationId xmlns:a16="http://schemas.microsoft.com/office/drawing/2014/main" id="{4947E933-83F3-486D-AA00-4756518D548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712587" y="1726220"/>
                            <a:ext cx="6423793" cy="464786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40" name="Image 39" descr="Une image contenant équipement électronique, circuit&#10;&#10;Description générée automatiquement">
                <a:extLst>
                  <a:ext uri="{FF2B5EF4-FFF2-40B4-BE49-F238E27FC236}">
                    <a16:creationId xmlns:a16="http://schemas.microsoft.com/office/drawing/2014/main" id="{FF767AC3-3AFF-4E46-9B00-AFCF37382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3216" y="1752419"/>
                <a:ext cx="1885264" cy="4513207"/>
              </a:xfrm>
              <a:prstGeom prst="rect">
                <a:avLst/>
              </a:prstGeom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278F5F-D519-42BF-92A2-F35A044A5E06}"/>
                </a:ext>
              </a:extLst>
            </p:cNvPr>
            <p:cNvSpPr/>
            <p:nvPr/>
          </p:nvSpPr>
          <p:spPr>
            <a:xfrm>
              <a:off x="4948015" y="2068083"/>
              <a:ext cx="2435551" cy="1069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0A9569-16AA-4630-83E4-7DB5BBE523DF}"/>
                </a:ext>
              </a:extLst>
            </p:cNvPr>
            <p:cNvSpPr/>
            <p:nvPr/>
          </p:nvSpPr>
          <p:spPr>
            <a:xfrm>
              <a:off x="9162908" y="4658115"/>
              <a:ext cx="2435551" cy="1185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CC3124-6644-44D7-AB7B-8C3E13F36847}"/>
                </a:ext>
              </a:extLst>
            </p:cNvPr>
            <p:cNvSpPr/>
            <p:nvPr/>
          </p:nvSpPr>
          <p:spPr>
            <a:xfrm>
              <a:off x="5498303" y="3322736"/>
              <a:ext cx="1885264" cy="1069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1CAB6C-D674-48FB-91AA-17329F9CE6E4}"/>
                </a:ext>
              </a:extLst>
            </p:cNvPr>
            <p:cNvSpPr/>
            <p:nvPr/>
          </p:nvSpPr>
          <p:spPr>
            <a:xfrm>
              <a:off x="6431444" y="4091859"/>
              <a:ext cx="952122" cy="777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BFD92C-44B1-45A5-9B65-5D4B897A1EDB}"/>
                </a:ext>
              </a:extLst>
            </p:cNvPr>
            <p:cNvSpPr/>
            <p:nvPr/>
          </p:nvSpPr>
          <p:spPr>
            <a:xfrm>
              <a:off x="9162908" y="1927947"/>
              <a:ext cx="2435551" cy="2242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25" y="594361"/>
            <a:ext cx="3932237" cy="1380616"/>
          </a:xfrm>
        </p:spPr>
        <p:txBody>
          <a:bodyPr>
            <a:normAutofit/>
          </a:bodyPr>
          <a:lstStyle/>
          <a:p>
            <a:r>
              <a:rPr lang="fr-CA" dirty="0"/>
              <a:t>CONNECTER ENSEMBLE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DF55562-A3A4-4E26-8F26-03DB599A695C}"/>
              </a:ext>
            </a:extLst>
          </p:cNvPr>
          <p:cNvGrpSpPr/>
          <p:nvPr/>
        </p:nvGrpSpPr>
        <p:grpSpPr>
          <a:xfrm>
            <a:off x="4765138" y="513826"/>
            <a:ext cx="2035636" cy="2854295"/>
            <a:chOff x="6535841" y="339072"/>
            <a:chExt cx="2905198" cy="4073562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A7BFA1C5-A8FB-435B-A3BB-6488F9ED7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5841" y="339072"/>
              <a:ext cx="2625343" cy="4073562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3D38AF-9B19-48F2-8E4A-F9DA7A61EF51}"/>
                </a:ext>
              </a:extLst>
            </p:cNvPr>
            <p:cNvSpPr txBox="1"/>
            <p:nvPr/>
          </p:nvSpPr>
          <p:spPr>
            <a:xfrm>
              <a:off x="7942592" y="3973386"/>
              <a:ext cx="546101" cy="241587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CA" sz="1100" b="1" dirty="0"/>
                <a:t>5V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01F3D03-A1CE-472A-BE51-5AD881BC555C}"/>
                </a:ext>
              </a:extLst>
            </p:cNvPr>
            <p:cNvSpPr txBox="1"/>
            <p:nvPr/>
          </p:nvSpPr>
          <p:spPr>
            <a:xfrm>
              <a:off x="8719179" y="3466925"/>
              <a:ext cx="721860" cy="24158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CA" sz="1100" b="1" dirty="0">
                  <a:solidFill>
                    <a:schemeClr val="bg1"/>
                  </a:solidFill>
                </a:rPr>
                <a:t>GND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453CDEB4-2A2F-4E7E-BECC-B06897900EE1}"/>
                </a:ext>
              </a:extLst>
            </p:cNvPr>
            <p:cNvSpPr txBox="1"/>
            <p:nvPr/>
          </p:nvSpPr>
          <p:spPr>
            <a:xfrm>
              <a:off x="8316740" y="3621777"/>
              <a:ext cx="459704" cy="24158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CA" sz="1100" b="1" dirty="0"/>
                <a:t>A1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C3E55CBE-5179-4E0C-BC23-8843D719B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663" y="4006259"/>
            <a:ext cx="996136" cy="2297212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C291546E-8A8E-4A82-8909-315CB77B14FC}"/>
              </a:ext>
            </a:extLst>
          </p:cNvPr>
          <p:cNvSpPr txBox="1"/>
          <p:nvPr/>
        </p:nvSpPr>
        <p:spPr>
          <a:xfrm>
            <a:off x="5721935" y="3997677"/>
            <a:ext cx="696392" cy="307777"/>
          </a:xfrm>
          <a:prstGeom prst="rect">
            <a:avLst/>
          </a:prstGeom>
          <a:solidFill>
            <a:srgbClr val="74C046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sz="1400" b="1" dirty="0"/>
              <a:t>3 (D3)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FEA3DAE-AEB4-46AB-B38A-6D6EBAF4DE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2122" y="4029701"/>
            <a:ext cx="808987" cy="2433138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53CF93A8-6333-4021-9C97-D2D35FB9C00A}"/>
              </a:ext>
            </a:extLst>
          </p:cNvPr>
          <p:cNvSpPr txBox="1"/>
          <p:nvPr/>
        </p:nvSpPr>
        <p:spPr>
          <a:xfrm>
            <a:off x="9028271" y="3975653"/>
            <a:ext cx="662208" cy="307777"/>
          </a:xfrm>
          <a:prstGeom prst="rect">
            <a:avLst/>
          </a:prstGeom>
          <a:solidFill>
            <a:srgbClr val="74C046"/>
          </a:solidFill>
        </p:spPr>
        <p:txBody>
          <a:bodyPr wrap="square" rtlCol="0">
            <a:spAutoFit/>
          </a:bodyPr>
          <a:lstStyle/>
          <a:p>
            <a:pPr algn="r"/>
            <a:r>
              <a:rPr lang="fr-CA" sz="1400" b="1" dirty="0"/>
              <a:t>4 (D4) </a:t>
            </a:r>
          </a:p>
        </p:txBody>
      </p:sp>
      <p:pic>
        <p:nvPicPr>
          <p:cNvPr id="41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D38B5117-FCB9-4FDF-9DCE-678DB5D57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/>
          <a:srcRect l="5160" r="50000"/>
          <a:stretch/>
        </p:blipFill>
        <p:spPr>
          <a:xfrm>
            <a:off x="8064296" y="1110425"/>
            <a:ext cx="3415025" cy="2534720"/>
          </a:xfr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CB69AB4F-4BF0-4752-8A51-9C0E83B58CBA}"/>
              </a:ext>
            </a:extLst>
          </p:cNvPr>
          <p:cNvSpPr txBox="1"/>
          <p:nvPr/>
        </p:nvSpPr>
        <p:spPr>
          <a:xfrm>
            <a:off x="7531297" y="3242014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47078A8-D875-4188-A8F0-1ABCB17DD4CB}"/>
              </a:ext>
            </a:extLst>
          </p:cNvPr>
          <p:cNvSpPr txBox="1"/>
          <p:nvPr/>
        </p:nvSpPr>
        <p:spPr>
          <a:xfrm>
            <a:off x="7603391" y="3415582"/>
            <a:ext cx="382646" cy="16927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282C804D-D277-441E-9DFC-7EF4C8FD4B46}"/>
              </a:ext>
            </a:extLst>
          </p:cNvPr>
          <p:cNvSpPr txBox="1"/>
          <p:nvPr/>
        </p:nvSpPr>
        <p:spPr>
          <a:xfrm>
            <a:off x="7500165" y="1165634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A3182DA-2E05-4FBD-AA14-2DCB8D4BD044}"/>
              </a:ext>
            </a:extLst>
          </p:cNvPr>
          <p:cNvSpPr txBox="1"/>
          <p:nvPr/>
        </p:nvSpPr>
        <p:spPr>
          <a:xfrm>
            <a:off x="7568232" y="1316959"/>
            <a:ext cx="382646" cy="16927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DEF5C3D6-46AC-4E91-8507-DBBBCE4B86BE}"/>
              </a:ext>
            </a:extLst>
          </p:cNvPr>
          <p:cNvCxnSpPr>
            <a:cxnSpLocks/>
          </p:cNvCxnSpPr>
          <p:nvPr/>
        </p:nvCxnSpPr>
        <p:spPr>
          <a:xfrm flipH="1">
            <a:off x="8119160" y="1286404"/>
            <a:ext cx="331685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E08C706C-CCDF-4BA2-BF7B-9DC764FA2F00}"/>
              </a:ext>
            </a:extLst>
          </p:cNvPr>
          <p:cNvCxnSpPr>
            <a:cxnSpLocks/>
          </p:cNvCxnSpPr>
          <p:nvPr/>
        </p:nvCxnSpPr>
        <p:spPr>
          <a:xfrm flipH="1">
            <a:off x="8100872" y="1403008"/>
            <a:ext cx="33168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7DF1A4CE-722E-4C99-B704-1F7826FB3FA7}"/>
              </a:ext>
            </a:extLst>
          </p:cNvPr>
          <p:cNvCxnSpPr>
            <a:cxnSpLocks/>
          </p:cNvCxnSpPr>
          <p:nvPr/>
        </p:nvCxnSpPr>
        <p:spPr>
          <a:xfrm flipH="1">
            <a:off x="8091728" y="3367451"/>
            <a:ext cx="331685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22A335B-F0DA-488C-AD6B-93A88A1DAF9D}"/>
              </a:ext>
            </a:extLst>
          </p:cNvPr>
          <p:cNvCxnSpPr>
            <a:cxnSpLocks/>
          </p:cNvCxnSpPr>
          <p:nvPr/>
        </p:nvCxnSpPr>
        <p:spPr>
          <a:xfrm flipH="1">
            <a:off x="8073440" y="3484055"/>
            <a:ext cx="33168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15D66FCB-6068-4892-9704-41DE5B780AA7}"/>
              </a:ext>
            </a:extLst>
          </p:cNvPr>
          <p:cNvSpPr txBox="1"/>
          <p:nvPr/>
        </p:nvSpPr>
        <p:spPr>
          <a:xfrm flipH="1">
            <a:off x="6944935" y="475004"/>
            <a:ext cx="482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Relier tous les «GND» n’importe où dans la zone en noir.</a:t>
            </a:r>
            <a:br>
              <a:rPr lang="fr-CA" sz="1200" dirty="0"/>
            </a:br>
            <a:r>
              <a:rPr lang="fr-CA" sz="1200" dirty="0"/>
              <a:t>Relier tous les «5V» n’importe où dans la zone en rouge.</a:t>
            </a:r>
          </a:p>
          <a:p>
            <a:pPr algn="ctr"/>
            <a:r>
              <a:rPr lang="fr-CA" sz="1200" dirty="0"/>
              <a:t>Relier les deux zones noires ensemble. De même avec les deux zones rouges.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AF83DEF-7EAE-404B-A8E4-12C850A7A013}"/>
              </a:ext>
            </a:extLst>
          </p:cNvPr>
          <p:cNvSpPr txBox="1"/>
          <p:nvPr/>
        </p:nvSpPr>
        <p:spPr>
          <a:xfrm flipH="1">
            <a:off x="796325" y="1956916"/>
            <a:ext cx="3772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/>
              <a:t>Ajoutez la DEL du bouton à votre circuit.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10A053-4C70-4828-B9BA-ECC78EC85300}"/>
              </a:ext>
            </a:extLst>
          </p:cNvPr>
          <p:cNvSpPr/>
          <p:nvPr/>
        </p:nvSpPr>
        <p:spPr>
          <a:xfrm>
            <a:off x="1281869" y="2983254"/>
            <a:ext cx="1352735" cy="265697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BA976D-911E-4955-9CC0-26D51E569A69}"/>
              </a:ext>
            </a:extLst>
          </p:cNvPr>
          <p:cNvSpPr/>
          <p:nvPr/>
        </p:nvSpPr>
        <p:spPr>
          <a:xfrm>
            <a:off x="3997954" y="4640366"/>
            <a:ext cx="1352735" cy="33086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F474FD1-C5A4-4229-A9FD-1AA11B897AC9}"/>
              </a:ext>
            </a:extLst>
          </p:cNvPr>
          <p:cNvSpPr/>
          <p:nvPr/>
        </p:nvSpPr>
        <p:spPr>
          <a:xfrm>
            <a:off x="4849930" y="494548"/>
            <a:ext cx="2067804" cy="2854294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5FE7-50C0-47A4-9292-B252768DC996}"/>
              </a:ext>
            </a:extLst>
          </p:cNvPr>
          <p:cNvSpPr/>
          <p:nvPr/>
        </p:nvSpPr>
        <p:spPr>
          <a:xfrm>
            <a:off x="8867292" y="3818367"/>
            <a:ext cx="2361882" cy="2564629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5" name="Image 34" descr="Une image contenant rouge, blanc&#10;&#10;Description générée automatiquement">
            <a:extLst>
              <a:ext uri="{FF2B5EF4-FFF2-40B4-BE49-F238E27FC236}">
                <a16:creationId xmlns:a16="http://schemas.microsoft.com/office/drawing/2014/main" id="{A3241C7D-F82C-4C4B-B3CB-FB55F947B9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7815" y="4241993"/>
            <a:ext cx="1754822" cy="1817291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66855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DE70CBB-E150-4459-8BA7-C71CB732F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27" y="2684477"/>
            <a:ext cx="5102740" cy="373593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270601"/>
            <a:ext cx="10443512" cy="2897472"/>
          </a:xfrm>
        </p:spPr>
        <p:txBody>
          <a:bodyPr anchor="t">
            <a:normAutofit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accent6"/>
                </a:solidFill>
              </a:rPr>
              <a:t>ARDUINO</a:t>
            </a:r>
            <a:r>
              <a:rPr lang="fr-CA" dirty="0"/>
              <a:t> ET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CONTRÔLER UNE DEL AVEC UN MESSAGE NUMÉRIQUE (</a:t>
            </a:r>
            <a:r>
              <a:rPr lang="fr-CA" strike="sngStrike" dirty="0"/>
              <a:t>ASCII</a:t>
            </a:r>
            <a:r>
              <a:rPr lang="fr-CA" dirty="0"/>
              <a:t>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27FD625-94B2-4580-BB23-089608663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630" y="3399875"/>
            <a:ext cx="4816257" cy="221761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2BAF69A-3465-4544-ACE7-88A64F22AE19}"/>
              </a:ext>
            </a:extLst>
          </p:cNvPr>
          <p:cNvSpPr/>
          <p:nvPr/>
        </p:nvSpPr>
        <p:spPr>
          <a:xfrm rot="10244300">
            <a:off x="3045956" y="4351799"/>
            <a:ext cx="3725695" cy="15354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E95BD748-74E7-48C9-AE70-93C0B8C2F533}"/>
              </a:ext>
            </a:extLst>
          </p:cNvPr>
          <p:cNvSpPr/>
          <p:nvPr/>
        </p:nvSpPr>
        <p:spPr>
          <a:xfrm rot="10371088">
            <a:off x="3704740" y="4871027"/>
            <a:ext cx="3055656" cy="15025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81CA5DEB-3E51-421B-AC04-CC56FCBFC69D}"/>
              </a:ext>
            </a:extLst>
          </p:cNvPr>
          <p:cNvSpPr/>
          <p:nvPr/>
        </p:nvSpPr>
        <p:spPr>
          <a:xfrm rot="5400000">
            <a:off x="6499460" y="3348932"/>
            <a:ext cx="958594" cy="16013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49C3767-BFB3-457B-89B6-CF5DD34F6F7B}"/>
              </a:ext>
            </a:extLst>
          </p:cNvPr>
          <p:cNvSpPr txBox="1"/>
          <p:nvPr/>
        </p:nvSpPr>
        <p:spPr>
          <a:xfrm>
            <a:off x="6827248" y="2525314"/>
            <a:ext cx="2951953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Cliquer sur ces boîtes messages, après avoir ouvert le bon port série, pour envoyer les messages numériques 0 ou 1.</a:t>
            </a:r>
            <a:endParaRPr lang="fr-CA" sz="1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28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8" y="270601"/>
            <a:ext cx="8913815" cy="2897472"/>
          </a:xfrm>
        </p:spPr>
        <p:txBody>
          <a:bodyPr anchor="t">
            <a:normAutofit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CONTÔLER LE VOLUME D’UN SIGNAL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5C94370-662E-41F0-83F1-15483D9BE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265" y="1759259"/>
            <a:ext cx="6606437" cy="461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2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270601"/>
            <a:ext cx="5450956" cy="2897472"/>
          </a:xfrm>
        </p:spPr>
        <p:txBody>
          <a:bodyPr anchor="t">
            <a:normAutofit fontScale="90000"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DÉTECTER LORSQU’UNE VALEUR DÉPASSE UN SEUIL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F90416-E92F-4F81-B1D8-0AC75E412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495" y="1055431"/>
            <a:ext cx="4018851" cy="497247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FFE7CEF-36AE-4C8E-92D0-D3ABDF44B063}"/>
              </a:ext>
            </a:extLst>
          </p:cNvPr>
          <p:cNvSpPr txBox="1"/>
          <p:nvPr/>
        </p:nvSpPr>
        <p:spPr>
          <a:xfrm>
            <a:off x="893814" y="3213634"/>
            <a:ext cx="520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Le code à droite détecte lorsque la valeur d’entrée dépasse 600. Il se subdivise en plusieurs parties :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8C058B4-A01D-4762-B631-611B40EF3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85" y="3755142"/>
            <a:ext cx="1181265" cy="10002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B1A7115-9EED-4C8C-870E-0619A863052B}"/>
              </a:ext>
            </a:extLst>
          </p:cNvPr>
          <p:cNvSpPr txBox="1"/>
          <p:nvPr/>
        </p:nvSpPr>
        <p:spPr>
          <a:xfrm>
            <a:off x="2166137" y="3993664"/>
            <a:ext cx="4262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Cette partie de code envoie à chaque entrée: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/>
              <a:t>0 (faux) si la valeur ne dépasse pas ou est égale à 600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/>
              <a:t>1 (vrai) si la valeur dépasse 600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F983FF3-222D-49CE-802B-105F49B0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406" y="5012217"/>
            <a:ext cx="1876687" cy="37152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B420A17-29CD-48C5-BC64-AA12C17E5270}"/>
              </a:ext>
            </a:extLst>
          </p:cNvPr>
          <p:cNvSpPr txBox="1"/>
          <p:nvPr/>
        </p:nvSpPr>
        <p:spPr>
          <a:xfrm>
            <a:off x="3011787" y="4936370"/>
            <a:ext cx="3652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Cette partie du code ne laisse passer la valeur que lorsqu’elle change. Elle évite les répétitions.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D28DB31-CF88-4F3C-BE3F-AE571C547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85" y="5573105"/>
            <a:ext cx="1819529" cy="10860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57468D2-DCCD-4C15-A12F-413108499DD5}"/>
              </a:ext>
            </a:extLst>
          </p:cNvPr>
          <p:cNvSpPr txBox="1"/>
          <p:nvPr/>
        </p:nvSpPr>
        <p:spPr>
          <a:xfrm>
            <a:off x="2756014" y="5578682"/>
            <a:ext cx="3652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Cette partie du code permet de déterminer ce qu’on doit faire si le résultat est 0 (faux) ou 1 (vrai).</a:t>
            </a:r>
          </a:p>
        </p:txBody>
      </p:sp>
    </p:spTree>
    <p:extLst>
      <p:ext uri="{BB962C8B-B14F-4D97-AF65-F5344CB8AC3E}">
        <p14:creationId xmlns:p14="http://schemas.microsoft.com/office/powerpoint/2010/main" val="1779727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6D3A7B-7AB5-4F56-B97F-5E5DB5F8C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3200" dirty="0"/>
              <a:t>LOADBANG :  EXÉCUTER DU CODE AU DÉMARRAGE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C5260A-6201-475E-A000-3D7ABCB8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94" y="1843599"/>
            <a:ext cx="2400635" cy="4848902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DF60118B-F5DF-4879-8395-A5BB87610EAD}"/>
              </a:ext>
            </a:extLst>
          </p:cNvPr>
          <p:cNvSpPr/>
          <p:nvPr/>
        </p:nvSpPr>
        <p:spPr>
          <a:xfrm rot="10800000">
            <a:off x="2346336" y="2081827"/>
            <a:ext cx="523220" cy="18527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87820CE-C54D-4F11-8105-FBA8BE658112}"/>
              </a:ext>
            </a:extLst>
          </p:cNvPr>
          <p:cNvSpPr txBox="1"/>
          <p:nvPr/>
        </p:nvSpPr>
        <p:spPr>
          <a:xfrm>
            <a:off x="2869556" y="1574601"/>
            <a:ext cx="3741240" cy="830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1600" dirty="0">
                <a:solidFill>
                  <a:schemeClr val="tx1"/>
                </a:solidFill>
              </a:rPr>
              <a:t>Au démarrage, le «</a:t>
            </a:r>
            <a:r>
              <a:rPr lang="fr-CA" sz="1600" dirty="0" err="1">
                <a:solidFill>
                  <a:schemeClr val="tx1"/>
                </a:solidFill>
              </a:rPr>
              <a:t>loadbang</a:t>
            </a:r>
            <a:r>
              <a:rPr lang="fr-CA" sz="1600" dirty="0">
                <a:solidFill>
                  <a:schemeClr val="tx1"/>
                </a:solidFill>
              </a:rPr>
              <a:t>» envoie un «bang». Dans ce cas-ci, il envoie un «bang» à la boîte message «1».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C30EAA2-AFA6-4A81-89B6-548F11D52329}"/>
              </a:ext>
            </a:extLst>
          </p:cNvPr>
          <p:cNvSpPr txBox="1"/>
          <p:nvPr/>
        </p:nvSpPr>
        <p:spPr>
          <a:xfrm>
            <a:off x="2869556" y="2536096"/>
            <a:ext cx="3741240" cy="58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1600" dirty="0">
                <a:solidFill>
                  <a:schemeClr val="tx1"/>
                </a:solidFill>
              </a:rPr>
              <a:t>La boîte message «1» envoie un 1 au «playlist~».</a:t>
            </a: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A78F4A6C-E2D4-45B0-B985-577B58140487}"/>
              </a:ext>
            </a:extLst>
          </p:cNvPr>
          <p:cNvSpPr/>
          <p:nvPr/>
        </p:nvSpPr>
        <p:spPr>
          <a:xfrm rot="10800000">
            <a:off x="2346336" y="2753579"/>
            <a:ext cx="523220" cy="18527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03463B0C-FFB5-4275-8B08-C3FA1ED026B5}"/>
              </a:ext>
            </a:extLst>
          </p:cNvPr>
          <p:cNvSpPr/>
          <p:nvPr/>
        </p:nvSpPr>
        <p:spPr>
          <a:xfrm rot="10800000">
            <a:off x="3715629" y="4082780"/>
            <a:ext cx="523220" cy="18527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A21EDEA-E068-4263-986D-5F1137765CA6}"/>
              </a:ext>
            </a:extLst>
          </p:cNvPr>
          <p:cNvSpPr txBox="1"/>
          <p:nvPr/>
        </p:nvSpPr>
        <p:spPr>
          <a:xfrm>
            <a:off x="4238849" y="3857852"/>
            <a:ext cx="2794339" cy="58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1600" dirty="0">
                <a:solidFill>
                  <a:schemeClr val="tx1"/>
                </a:solidFill>
              </a:rPr>
              <a:t>En recevant «1», ce «playlist~» démarre la lecture du son.</a:t>
            </a:r>
          </a:p>
        </p:txBody>
      </p:sp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E213899B-9169-439F-AD4E-9FBD10DA47A8}"/>
              </a:ext>
            </a:extLst>
          </p:cNvPr>
          <p:cNvSpPr/>
          <p:nvPr/>
        </p:nvSpPr>
        <p:spPr>
          <a:xfrm>
            <a:off x="6763788" y="1476229"/>
            <a:ext cx="945612" cy="3289283"/>
          </a:xfrm>
          <a:prstGeom prst="rightBrace">
            <a:avLst>
              <a:gd name="adj1" fmla="val 35154"/>
              <a:gd name="adj2" fmla="val 50000"/>
            </a:avLst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FAA157C-C8A8-4EC4-98C6-890E5A0D2579}"/>
              </a:ext>
            </a:extLst>
          </p:cNvPr>
          <p:cNvSpPr txBox="1"/>
          <p:nvPr/>
        </p:nvSpPr>
        <p:spPr>
          <a:xfrm>
            <a:off x="8082667" y="2705372"/>
            <a:ext cx="2794339" cy="830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1600" dirty="0">
                <a:solidFill>
                  <a:schemeClr val="tx1"/>
                </a:solidFill>
              </a:rPr>
              <a:t>Ce code permet de démarrer la lecture du son à l’ouverture du patcher.</a:t>
            </a:r>
          </a:p>
        </p:txBody>
      </p:sp>
    </p:spTree>
    <p:extLst>
      <p:ext uri="{BB962C8B-B14F-4D97-AF65-F5344CB8AC3E}">
        <p14:creationId xmlns:p14="http://schemas.microsoft.com/office/powerpoint/2010/main" val="3700423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270601"/>
            <a:ext cx="5450956" cy="2897472"/>
          </a:xfrm>
        </p:spPr>
        <p:txBody>
          <a:bodyPr anchor="t">
            <a:normAutofit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BASCULER D’ÉTAT AVEC «TOGGLE»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FFE7CEF-36AE-4C8E-92D0-D3ABDF44B063}"/>
              </a:ext>
            </a:extLst>
          </p:cNvPr>
          <p:cNvSpPr txBox="1"/>
          <p:nvPr/>
        </p:nvSpPr>
        <p:spPr>
          <a:xfrm>
            <a:off x="893814" y="3213634"/>
            <a:ext cx="45479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/>
              <a:t>Le code à droite permet de basculer entre deux états. État 0 ou l’état 1. Quand le «</a:t>
            </a:r>
            <a:r>
              <a:rPr lang="fr-CA" sz="1600" dirty="0" err="1"/>
              <a:t>toggle</a:t>
            </a:r>
            <a:r>
              <a:rPr lang="fr-CA" sz="1600" dirty="0"/>
              <a:t>» reçoit un «bang», il change d’état : s’il est à l’état 0, il tombe à l’état 1; s’il est à l’état 1, il tombe à l’état 0. Le X au centre s’illumine s’il est à l’état 1.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212FC96-D754-421E-85DB-A538E5055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984" y="1884557"/>
            <a:ext cx="6377190" cy="406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12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872F3C8-8C9A-49CF-80AF-2A86CE1C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136" y="1883664"/>
            <a:ext cx="2898060" cy="4701867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8" y="426049"/>
            <a:ext cx="10463254" cy="2897472"/>
          </a:xfrm>
        </p:spPr>
        <p:txBody>
          <a:bodyPr anchor="t">
            <a:normAutofit/>
          </a:bodyPr>
          <a:lstStyle/>
          <a:p>
            <a:r>
              <a:rPr lang="fr-CA" sz="3200" dirty="0"/>
              <a:t>PROGRAMMER </a:t>
            </a:r>
            <a:r>
              <a:rPr lang="fr-CA" sz="3200" dirty="0">
                <a:solidFill>
                  <a:schemeClr val="bg2"/>
                </a:solidFill>
              </a:rPr>
              <a:t>MAX </a:t>
            </a:r>
            <a:r>
              <a:rPr lang="fr-CA" sz="3200" dirty="0"/>
              <a:t>: DÉCLENCHER UN SON ALÉATOIRE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9FA23B85-C838-44A8-A5DC-6249FFC1ECE5}"/>
              </a:ext>
            </a:extLst>
          </p:cNvPr>
          <p:cNvSpPr/>
          <p:nvPr/>
        </p:nvSpPr>
        <p:spPr>
          <a:xfrm rot="10800000">
            <a:off x="4889509" y="2597000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A7759F-651D-4156-ABAA-24CB087949E9}"/>
              </a:ext>
            </a:extLst>
          </p:cNvPr>
          <p:cNvSpPr txBox="1"/>
          <p:nvPr/>
        </p:nvSpPr>
        <p:spPr>
          <a:xfrm>
            <a:off x="5166691" y="2247178"/>
            <a:ext cx="3370843" cy="58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«</a:t>
            </a:r>
            <a:r>
              <a:rPr lang="fr-CA" sz="1600" dirty="0" err="1">
                <a:solidFill>
                  <a:schemeClr val="bg1"/>
                </a:solidFill>
              </a:rPr>
              <a:t>random</a:t>
            </a:r>
            <a:r>
              <a:rPr lang="fr-CA" sz="1600" dirty="0">
                <a:solidFill>
                  <a:schemeClr val="bg1"/>
                </a:solidFill>
              </a:rPr>
              <a:t>» génère un nombre aléatoire. </a:t>
            </a:r>
            <a:br>
              <a:rPr lang="fr-CA" sz="1600" dirty="0">
                <a:solidFill>
                  <a:schemeClr val="bg1"/>
                </a:solidFill>
              </a:rPr>
            </a:br>
            <a:r>
              <a:rPr lang="fr-CA" sz="1600" dirty="0">
                <a:solidFill>
                  <a:schemeClr val="bg1"/>
                </a:solidFill>
              </a:rPr>
              <a:t>Soit «0», «1», «2» ou «3» dans ce cas.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32BB4A90-0A53-4EDA-8EF7-E36367792DCD}"/>
              </a:ext>
            </a:extLst>
          </p:cNvPr>
          <p:cNvSpPr/>
          <p:nvPr/>
        </p:nvSpPr>
        <p:spPr>
          <a:xfrm rot="10800000">
            <a:off x="4889509" y="3349420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35A908-C349-4E52-95A0-2CE3EF7DBA6E}"/>
              </a:ext>
            </a:extLst>
          </p:cNvPr>
          <p:cNvSpPr txBox="1"/>
          <p:nvPr/>
        </p:nvSpPr>
        <p:spPr>
          <a:xfrm>
            <a:off x="5172348" y="2944151"/>
            <a:ext cx="5523943" cy="58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«</a:t>
            </a:r>
            <a:r>
              <a:rPr lang="fr-CA" sz="1600" dirty="0" err="1">
                <a:solidFill>
                  <a:schemeClr val="bg1"/>
                </a:solidFill>
              </a:rPr>
              <a:t>random</a:t>
            </a:r>
            <a:r>
              <a:rPr lang="fr-CA" sz="1600" dirty="0">
                <a:solidFill>
                  <a:schemeClr val="bg1"/>
                </a:solidFill>
              </a:rPr>
              <a:t>» génère à partir de «0» donc il faut ajouter «1» pour fonctionner avec «playlist</a:t>
            </a:r>
            <a:r>
              <a:rPr lang="en-US" sz="1600" dirty="0">
                <a:solidFill>
                  <a:schemeClr val="bg1"/>
                </a:solidFill>
              </a:rPr>
              <a:t>~</a:t>
            </a:r>
            <a:r>
              <a:rPr lang="fr-CA" sz="1600" dirty="0">
                <a:solidFill>
                  <a:schemeClr val="bg1"/>
                </a:solidFill>
              </a:rPr>
              <a:t>» qui commence à «1». 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ADA68A8-4DC6-4C93-B9A9-BEA2108D6AE9}"/>
              </a:ext>
            </a:extLst>
          </p:cNvPr>
          <p:cNvSpPr txBox="1"/>
          <p:nvPr/>
        </p:nvSpPr>
        <p:spPr>
          <a:xfrm>
            <a:off x="6804861" y="3695988"/>
            <a:ext cx="1777178" cy="10772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À chaque clique du «</a:t>
            </a:r>
            <a:r>
              <a:rPr lang="fr-CA" sz="1600" dirty="0" err="1">
                <a:solidFill>
                  <a:schemeClr val="bg1"/>
                </a:solidFill>
              </a:rPr>
              <a:t>button</a:t>
            </a:r>
            <a:r>
              <a:rPr lang="fr-CA" sz="1600" dirty="0">
                <a:solidFill>
                  <a:schemeClr val="bg1"/>
                </a:solidFill>
              </a:rPr>
              <a:t>» un son aléatoire différent est joué!</a:t>
            </a:r>
            <a:endParaRPr lang="fr-CA" sz="1600" i="1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E463C7-BA63-41A8-ACD0-1044F6F3D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086" y="1254095"/>
            <a:ext cx="1419423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41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8" y="426049"/>
            <a:ext cx="10463254" cy="2897472"/>
          </a:xfrm>
        </p:spPr>
        <p:txBody>
          <a:bodyPr anchor="t">
            <a:normAutofit/>
          </a:bodyPr>
          <a:lstStyle/>
          <a:p>
            <a:r>
              <a:rPr lang="fr-CA" sz="3200" dirty="0"/>
              <a:t>PROGRAMMER </a:t>
            </a:r>
            <a:r>
              <a:rPr lang="fr-CA" sz="3200" dirty="0">
                <a:solidFill>
                  <a:schemeClr val="bg2"/>
                </a:solidFill>
              </a:rPr>
              <a:t>MAX </a:t>
            </a:r>
            <a:r>
              <a:rPr lang="fr-CA" sz="3200" dirty="0"/>
              <a:t>: COMPTER LE NOMBRE DE «BANG» ET DÉCLENCHER DES SONS DIFFÉRENTS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3C42466-1C36-4979-BFAB-D5081B3ED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559" y="1898214"/>
            <a:ext cx="3564090" cy="4654985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9FA23B85-C838-44A8-A5DC-6249FFC1ECE5}"/>
              </a:ext>
            </a:extLst>
          </p:cNvPr>
          <p:cNvSpPr/>
          <p:nvPr/>
        </p:nvSpPr>
        <p:spPr>
          <a:xfrm rot="10800000">
            <a:off x="5431967" y="2446354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A7759F-651D-4156-ABAA-24CB087949E9}"/>
              </a:ext>
            </a:extLst>
          </p:cNvPr>
          <p:cNvSpPr txBox="1"/>
          <p:nvPr/>
        </p:nvSpPr>
        <p:spPr>
          <a:xfrm>
            <a:off x="5709150" y="2388920"/>
            <a:ext cx="4573916" cy="33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«</a:t>
            </a:r>
            <a:r>
              <a:rPr lang="fr-CA" sz="1600" dirty="0" err="1">
                <a:solidFill>
                  <a:schemeClr val="bg1"/>
                </a:solidFill>
              </a:rPr>
              <a:t>counter</a:t>
            </a:r>
            <a:r>
              <a:rPr lang="fr-CA" sz="1600" dirty="0">
                <a:solidFill>
                  <a:schemeClr val="bg1"/>
                </a:solidFill>
              </a:rPr>
              <a:t>» compte le nombre de «bang» reçus.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32BB4A90-0A53-4EDA-8EF7-E36367792DCD}"/>
              </a:ext>
            </a:extLst>
          </p:cNvPr>
          <p:cNvSpPr/>
          <p:nvPr/>
        </p:nvSpPr>
        <p:spPr>
          <a:xfrm rot="10800000">
            <a:off x="5326498" y="3237553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35A908-C349-4E52-95A0-2CE3EF7DBA6E}"/>
              </a:ext>
            </a:extLst>
          </p:cNvPr>
          <p:cNvSpPr txBox="1"/>
          <p:nvPr/>
        </p:nvSpPr>
        <p:spPr>
          <a:xfrm>
            <a:off x="5609337" y="2832284"/>
            <a:ext cx="4673729" cy="8309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«</a:t>
            </a:r>
            <a:r>
              <a:rPr lang="fr-CA" sz="1600" dirty="0" err="1">
                <a:solidFill>
                  <a:schemeClr val="bg1"/>
                </a:solidFill>
              </a:rPr>
              <a:t>counter</a:t>
            </a:r>
            <a:r>
              <a:rPr lang="fr-CA" sz="1600" dirty="0">
                <a:solidFill>
                  <a:schemeClr val="bg1"/>
                </a:solidFill>
              </a:rPr>
              <a:t>» commence à compter à partir de «0» donc il faut ajouter «1» pour fonctionner avec «playlist</a:t>
            </a:r>
            <a:r>
              <a:rPr lang="en-US" sz="1600" dirty="0">
                <a:solidFill>
                  <a:schemeClr val="bg1"/>
                </a:solidFill>
              </a:rPr>
              <a:t>~</a:t>
            </a:r>
            <a:r>
              <a:rPr lang="fr-CA" sz="1600" dirty="0">
                <a:solidFill>
                  <a:schemeClr val="bg1"/>
                </a:solidFill>
              </a:rPr>
              <a:t>» qui commence à «1». 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13892AF-D77A-472C-A5C2-67766C521381}"/>
              </a:ext>
            </a:extLst>
          </p:cNvPr>
          <p:cNvSpPr txBox="1"/>
          <p:nvPr/>
        </p:nvSpPr>
        <p:spPr>
          <a:xfrm>
            <a:off x="1617381" y="3867534"/>
            <a:ext cx="1777178" cy="10772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Lorsque le compte arrive à «4», on redémarre le compteur!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ADA68A8-4DC6-4C93-B9A9-BEA2108D6AE9}"/>
              </a:ext>
            </a:extLst>
          </p:cNvPr>
          <p:cNvSpPr txBox="1"/>
          <p:nvPr/>
        </p:nvSpPr>
        <p:spPr>
          <a:xfrm>
            <a:off x="7143590" y="3860308"/>
            <a:ext cx="1945546" cy="10772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À chaque clique du «</a:t>
            </a:r>
            <a:r>
              <a:rPr lang="fr-CA" sz="1600" dirty="0" err="1">
                <a:solidFill>
                  <a:schemeClr val="bg1"/>
                </a:solidFill>
              </a:rPr>
              <a:t>button</a:t>
            </a:r>
            <a:r>
              <a:rPr lang="fr-CA" sz="1600" dirty="0">
                <a:solidFill>
                  <a:schemeClr val="bg1"/>
                </a:solidFill>
              </a:rPr>
              <a:t>» le prochain son dans la séquence est joué.</a:t>
            </a:r>
            <a:endParaRPr lang="fr-CA" sz="1600" i="1" dirty="0">
              <a:solidFill>
                <a:schemeClr val="bg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C5CA748-5AD1-4BCC-8D91-3845A87E3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85" y="1379124"/>
            <a:ext cx="1059513" cy="51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40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9AA4E8A-7459-475C-BCB0-2A32A8FD99E8}"/>
              </a:ext>
            </a:extLst>
          </p:cNvPr>
          <p:cNvSpPr/>
          <p:nvPr/>
        </p:nvSpPr>
        <p:spPr>
          <a:xfrm rot="5400000">
            <a:off x="6272791" y="2428045"/>
            <a:ext cx="1304016" cy="2236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1C8EA6-872D-4C59-9448-37A74589B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461" y="3201311"/>
            <a:ext cx="3019846" cy="2391109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556359"/>
            <a:ext cx="5450956" cy="2626124"/>
          </a:xfrm>
        </p:spPr>
        <p:txBody>
          <a:bodyPr anchor="t">
            <a:normAutofit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CRÉER DÉLAIS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FFE7CEF-36AE-4C8E-92D0-D3ABDF44B063}"/>
              </a:ext>
            </a:extLst>
          </p:cNvPr>
          <p:cNvSpPr txBox="1"/>
          <p:nvPr/>
        </p:nvSpPr>
        <p:spPr>
          <a:xfrm>
            <a:off x="893814" y="3213634"/>
            <a:ext cx="404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/>
              <a:t>L’objet «</a:t>
            </a:r>
            <a:r>
              <a:rPr lang="fr-CA" sz="1600" dirty="0" err="1"/>
              <a:t>delay</a:t>
            </a:r>
            <a:r>
              <a:rPr lang="fr-CA" sz="1600" dirty="0"/>
              <a:t>» permet de créer des délais. Son argument «@</a:t>
            </a:r>
            <a:r>
              <a:rPr lang="fr-CA" sz="1600" dirty="0" err="1"/>
              <a:t>delaytime</a:t>
            </a:r>
            <a:r>
              <a:rPr lang="fr-CA" sz="1600" dirty="0"/>
              <a:t>» définit la durée du délais.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D7A3687-38AE-409A-9315-B28DD2A20030}"/>
              </a:ext>
            </a:extLst>
          </p:cNvPr>
          <p:cNvSpPr/>
          <p:nvPr/>
        </p:nvSpPr>
        <p:spPr>
          <a:xfrm rot="10800000">
            <a:off x="7786468" y="4034628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B32748-CC5F-48F8-B286-1E3DECBB7EAA}"/>
              </a:ext>
            </a:extLst>
          </p:cNvPr>
          <p:cNvSpPr txBox="1"/>
          <p:nvPr/>
        </p:nvSpPr>
        <p:spPr>
          <a:xfrm>
            <a:off x="8069307" y="3804545"/>
            <a:ext cx="3228879" cy="58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On initialise «</a:t>
            </a:r>
            <a:r>
              <a:rPr lang="fr-CA" sz="1600" dirty="0" err="1">
                <a:solidFill>
                  <a:schemeClr val="bg1"/>
                </a:solidFill>
              </a:rPr>
              <a:t>delay</a:t>
            </a:r>
            <a:r>
              <a:rPr lang="fr-CA" sz="1600" dirty="0">
                <a:solidFill>
                  <a:schemeClr val="bg1"/>
                </a:solidFill>
              </a:rPr>
              <a:t>» avec une durée (1000 millisecondes dans ce cas)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191A66A-09D2-4136-ADDC-D24219FCBF08}"/>
              </a:ext>
            </a:extLst>
          </p:cNvPr>
          <p:cNvSpPr txBox="1"/>
          <p:nvPr/>
        </p:nvSpPr>
        <p:spPr>
          <a:xfrm>
            <a:off x="6812954" y="1371635"/>
            <a:ext cx="4072236" cy="10772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En envoyant un «bang» au «</a:t>
            </a:r>
            <a:r>
              <a:rPr lang="fr-CA" sz="1600" dirty="0" err="1">
                <a:solidFill>
                  <a:schemeClr val="bg1"/>
                </a:solidFill>
              </a:rPr>
              <a:t>delay</a:t>
            </a:r>
            <a:r>
              <a:rPr lang="fr-CA" sz="1600" dirty="0">
                <a:solidFill>
                  <a:schemeClr val="bg1"/>
                </a:solidFill>
              </a:rPr>
              <a:t>» il va retarder la sortie du «bang» de 1000 millisecondes. Le «</a:t>
            </a:r>
            <a:r>
              <a:rPr lang="fr-CA" sz="1600" dirty="0" err="1">
                <a:solidFill>
                  <a:schemeClr val="bg1"/>
                </a:solidFill>
              </a:rPr>
              <a:t>button</a:t>
            </a:r>
            <a:r>
              <a:rPr lang="fr-CA" sz="1600" dirty="0">
                <a:solidFill>
                  <a:schemeClr val="bg1"/>
                </a:solidFill>
              </a:rPr>
              <a:t>» en bas va donc s’allumer 1 secondes après avoir déclenché le «</a:t>
            </a:r>
            <a:r>
              <a:rPr lang="fr-CA" sz="1600" dirty="0" err="1">
                <a:solidFill>
                  <a:schemeClr val="bg1"/>
                </a:solidFill>
              </a:rPr>
              <a:t>delay</a:t>
            </a:r>
            <a:r>
              <a:rPr lang="fr-CA" sz="1600" dirty="0">
                <a:solidFill>
                  <a:schemeClr val="bg1"/>
                </a:solidFill>
              </a:rPr>
              <a:t>».</a:t>
            </a:r>
            <a:endParaRPr lang="fr-CA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9614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556359"/>
            <a:ext cx="5450956" cy="2626124"/>
          </a:xfrm>
        </p:spPr>
        <p:txBody>
          <a:bodyPr anchor="t">
            <a:normAutofit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CRÉER DES RAMPES (FONDUS)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FFE7CEF-36AE-4C8E-92D0-D3ABDF44B063}"/>
              </a:ext>
            </a:extLst>
          </p:cNvPr>
          <p:cNvSpPr txBox="1"/>
          <p:nvPr/>
        </p:nvSpPr>
        <p:spPr>
          <a:xfrm>
            <a:off x="893814" y="3213634"/>
            <a:ext cx="40456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/>
              <a:t>L’objet «line» permet de créer des rampes. Il est nécessaire de lui envoyer une liste. </a:t>
            </a:r>
            <a:br>
              <a:rPr lang="fr-CA" sz="1600" dirty="0"/>
            </a:br>
            <a:br>
              <a:rPr lang="fr-CA" sz="1600" dirty="0"/>
            </a:br>
            <a:r>
              <a:rPr lang="fr-CA" sz="1600" dirty="0"/>
              <a:t>Le premier nombre de la liste détermine la valeur à laquelle la rampe doit se rendre. </a:t>
            </a:r>
            <a:br>
              <a:rPr lang="fr-CA" sz="1600" dirty="0"/>
            </a:br>
            <a:br>
              <a:rPr lang="fr-CA" sz="1600" dirty="0"/>
            </a:br>
            <a:r>
              <a:rPr lang="fr-CA" sz="1600" dirty="0"/>
              <a:t>Le deuxième nombre de la liste détermine le temps en millisecondes pour s’y rendre.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1944B1B-67F4-409C-8309-53C8B6D7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135" y="3015316"/>
            <a:ext cx="3648584" cy="2553056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D7A3687-38AE-409A-9315-B28DD2A20030}"/>
              </a:ext>
            </a:extLst>
          </p:cNvPr>
          <p:cNvSpPr/>
          <p:nvPr/>
        </p:nvSpPr>
        <p:spPr>
          <a:xfrm rot="10800000">
            <a:off x="6718309" y="4063469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B32748-CC5F-48F8-B286-1E3DECBB7EAA}"/>
              </a:ext>
            </a:extLst>
          </p:cNvPr>
          <p:cNvSpPr txBox="1"/>
          <p:nvPr/>
        </p:nvSpPr>
        <p:spPr>
          <a:xfrm>
            <a:off x="7001148" y="3833386"/>
            <a:ext cx="4072236" cy="58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On initialise «line» avec la valeur de départ «0.» ce qui le met en mode «</a:t>
            </a:r>
            <a:r>
              <a:rPr lang="fr-CA" sz="1600" dirty="0" err="1">
                <a:solidFill>
                  <a:schemeClr val="bg1"/>
                </a:solidFill>
              </a:rPr>
              <a:t>float</a:t>
            </a:r>
            <a:r>
              <a:rPr lang="fr-CA" sz="1600" dirty="0">
                <a:solidFill>
                  <a:schemeClr val="bg1"/>
                </a:solidFill>
              </a:rPr>
              <a:t>».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191A66A-09D2-4136-ADDC-D24219FCBF08}"/>
              </a:ext>
            </a:extLst>
          </p:cNvPr>
          <p:cNvSpPr txBox="1"/>
          <p:nvPr/>
        </p:nvSpPr>
        <p:spPr>
          <a:xfrm>
            <a:off x="6859728" y="1034108"/>
            <a:ext cx="4072236" cy="8309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En cliquant sur ce message, nous indiquons à «line» d’aller à la valeur «0» en «1000» millisecondes.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BF9380B-0348-4C51-AC62-4B9BBC8F8A9A}"/>
              </a:ext>
            </a:extLst>
          </p:cNvPr>
          <p:cNvSpPr txBox="1"/>
          <p:nvPr/>
        </p:nvSpPr>
        <p:spPr>
          <a:xfrm>
            <a:off x="7533421" y="2051047"/>
            <a:ext cx="4072236" cy="8309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En cliquant sur ce message, nous indiquons à «line» d’aller à la valeur «0» en «1000» millisecondes.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9AA4E8A-7459-475C-BCB0-2A32A8FD99E8}"/>
              </a:ext>
            </a:extLst>
          </p:cNvPr>
          <p:cNvSpPr/>
          <p:nvPr/>
        </p:nvSpPr>
        <p:spPr>
          <a:xfrm rot="5400000">
            <a:off x="6496481" y="2405271"/>
            <a:ext cx="1304016" cy="2236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E7593C6C-209D-4605-BEBF-27EC7BB98D89}"/>
              </a:ext>
            </a:extLst>
          </p:cNvPr>
          <p:cNvSpPr/>
          <p:nvPr/>
        </p:nvSpPr>
        <p:spPr>
          <a:xfrm rot="5400000">
            <a:off x="8278235" y="2867115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</p:spTree>
    <p:extLst>
      <p:ext uri="{BB962C8B-B14F-4D97-AF65-F5344CB8AC3E}">
        <p14:creationId xmlns:p14="http://schemas.microsoft.com/office/powerpoint/2010/main" val="2534133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8" y="426049"/>
            <a:ext cx="10463254" cy="2897472"/>
          </a:xfrm>
        </p:spPr>
        <p:txBody>
          <a:bodyPr anchor="t">
            <a:normAutofit/>
          </a:bodyPr>
          <a:lstStyle/>
          <a:p>
            <a:r>
              <a:rPr lang="fr-CA" sz="3200" dirty="0"/>
              <a:t>PROGRAMMER </a:t>
            </a:r>
            <a:r>
              <a:rPr lang="fr-CA" sz="3200" dirty="0">
                <a:solidFill>
                  <a:schemeClr val="bg2"/>
                </a:solidFill>
              </a:rPr>
              <a:t>MAX </a:t>
            </a:r>
            <a:r>
              <a:rPr lang="fr-CA" sz="3200" dirty="0"/>
              <a:t>:  APPUYER PLUSIEURS FOIS SUR UN BOUTON POUR CONTINUER LA LECTURE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4F11099-9BB6-4B68-A9A6-A8CA17EA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254" y="1567572"/>
            <a:ext cx="3692812" cy="4985628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EAF505C-9223-4590-8511-D88FA93B453A}"/>
              </a:ext>
            </a:extLst>
          </p:cNvPr>
          <p:cNvSpPr/>
          <p:nvPr/>
        </p:nvSpPr>
        <p:spPr>
          <a:xfrm rot="10800000">
            <a:off x="6579460" y="4876056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430F0C1-08B7-4955-95AD-00C37440DF2D}"/>
              </a:ext>
            </a:extLst>
          </p:cNvPr>
          <p:cNvSpPr txBox="1"/>
          <p:nvPr/>
        </p:nvSpPr>
        <p:spPr>
          <a:xfrm>
            <a:off x="6862299" y="4645973"/>
            <a:ext cx="3228879" cy="58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Ne pas oublier de mettre le son en boucle et de lancer sa lecture!</a:t>
            </a:r>
            <a:endParaRPr lang="fr-CA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171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0FEDE61-B7E3-4DC5-9A41-A7022778A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026" y="1566703"/>
            <a:ext cx="7416465" cy="498649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89169" y="454536"/>
            <a:ext cx="7321454" cy="1974912"/>
          </a:xfrm>
        </p:spPr>
        <p:txBody>
          <a:bodyPr rtlCol="0" anchor="b">
            <a:normAutofit/>
          </a:bodyPr>
          <a:lstStyle/>
          <a:p>
            <a:pPr algn="r"/>
            <a:r>
              <a:rPr lang="fr-FR" sz="6600" dirty="0"/>
              <a:t>VIDÉO DANS MAX</a:t>
            </a:r>
          </a:p>
        </p:txBody>
      </p:sp>
    </p:spTree>
    <p:extLst>
      <p:ext uri="{BB962C8B-B14F-4D97-AF65-F5344CB8AC3E}">
        <p14:creationId xmlns:p14="http://schemas.microsoft.com/office/powerpoint/2010/main" val="3029270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6D3A7B-7AB5-4F56-B97F-5E5DB5F8C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OBJETS VIZZIE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A1F372-4642-41AD-8669-595E5E4DA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306"/>
          <a:stretch/>
        </p:blipFill>
        <p:spPr>
          <a:xfrm>
            <a:off x="5455397" y="1253066"/>
            <a:ext cx="1970898" cy="5108899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F6D4DB19-76BC-4801-977B-0F44EC78BD92}"/>
              </a:ext>
            </a:extLst>
          </p:cNvPr>
          <p:cNvSpPr/>
          <p:nvPr/>
        </p:nvSpPr>
        <p:spPr>
          <a:xfrm>
            <a:off x="2542032" y="5074919"/>
            <a:ext cx="2982331" cy="128704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76783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5D042F-E8E1-455A-B49F-F8584EAC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JOUER UNE VIDÉO AVEC DU SON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A3DBF2-6BDF-4658-B043-E59B6AC26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97" y="1708827"/>
            <a:ext cx="2025599" cy="40362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4BEE9C5-9757-4ED5-BDF9-A51C2A8F8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974" y="1708827"/>
            <a:ext cx="2040302" cy="403624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627CF83-8550-4013-AE4B-2DEA8E92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355" y="1708827"/>
            <a:ext cx="2018124" cy="403624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4E7E3EC-5253-4B46-A024-A2E2E9610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048" y="1888369"/>
            <a:ext cx="3505689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95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5D042F-E8E1-455A-B49F-F8584EAC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5552"/>
            <a:ext cx="10515600" cy="701675"/>
          </a:xfrm>
        </p:spPr>
        <p:txBody>
          <a:bodyPr>
            <a:normAutofit fontScale="90000"/>
          </a:bodyPr>
          <a:lstStyle/>
          <a:p>
            <a:pPr algn="r"/>
            <a:r>
              <a:rPr lang="fr-CA" dirty="0"/>
              <a:t>AJOUTER DES EFFETS ET DES TRANSFORMATIONS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EAD861A-6BDB-4D4E-9F3B-F954F6AA545B}"/>
              </a:ext>
            </a:extLst>
          </p:cNvPr>
          <p:cNvGrpSpPr/>
          <p:nvPr/>
        </p:nvGrpSpPr>
        <p:grpSpPr>
          <a:xfrm>
            <a:off x="7718781" y="2049628"/>
            <a:ext cx="3505689" cy="3677163"/>
            <a:chOff x="6440880" y="2049628"/>
            <a:chExt cx="3505689" cy="3677163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1CD15BD7-30CC-44BD-8EC6-611C6458B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0880" y="2049628"/>
              <a:ext cx="3505689" cy="367716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EDCB74-5750-468A-A70D-01B3F6BA2E05}"/>
                </a:ext>
              </a:extLst>
            </p:cNvPr>
            <p:cNvSpPr/>
            <p:nvPr/>
          </p:nvSpPr>
          <p:spPr>
            <a:xfrm>
              <a:off x="6440880" y="4178808"/>
              <a:ext cx="407976" cy="466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6B9EC07F-5C28-4020-A396-C7431457F7F5}"/>
              </a:ext>
            </a:extLst>
          </p:cNvPr>
          <p:cNvSpPr/>
          <p:nvPr/>
        </p:nvSpPr>
        <p:spPr>
          <a:xfrm>
            <a:off x="6106830" y="3878812"/>
            <a:ext cx="1713945" cy="1066335"/>
          </a:xfrm>
          <a:prstGeom prst="rightArrow">
            <a:avLst>
              <a:gd name="adj1" fmla="val 75645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dirty="0"/>
              <a:t>À insérer entre la sortie et l’entrée vidéo!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7EC0030-34FC-4EE2-A690-106DFCA6A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121" y="1109039"/>
            <a:ext cx="2067335" cy="267625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C59D982-DB41-430D-B401-CA94813B0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121" y="3879400"/>
            <a:ext cx="2031476" cy="2613978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E4C7890-A77D-4F1D-B3C9-39C48CEDAB5B}"/>
              </a:ext>
            </a:extLst>
          </p:cNvPr>
          <p:cNvCxnSpPr>
            <a:cxnSpLocks/>
          </p:cNvCxnSpPr>
          <p:nvPr/>
        </p:nvCxnSpPr>
        <p:spPr>
          <a:xfrm>
            <a:off x="7922769" y="4247176"/>
            <a:ext cx="0" cy="333371"/>
          </a:xfrm>
          <a:prstGeom prst="line">
            <a:avLst/>
          </a:prstGeom>
          <a:ln w="762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ccolade fermante 16">
            <a:extLst>
              <a:ext uri="{FF2B5EF4-FFF2-40B4-BE49-F238E27FC236}">
                <a16:creationId xmlns:a16="http://schemas.microsoft.com/office/drawing/2014/main" id="{B85DC777-6C40-4DC9-BDF4-86AE86878E85}"/>
              </a:ext>
            </a:extLst>
          </p:cNvPr>
          <p:cNvSpPr/>
          <p:nvPr/>
        </p:nvSpPr>
        <p:spPr>
          <a:xfrm>
            <a:off x="5100333" y="1068225"/>
            <a:ext cx="700515" cy="5452217"/>
          </a:xfrm>
          <a:prstGeom prst="rightBrace">
            <a:avLst>
              <a:gd name="adj1" fmla="val 35154"/>
              <a:gd name="adj2" fmla="val 62069"/>
            </a:avLst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88732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</a:t>
            </a:r>
            <a:r>
              <a:rPr lang="en-CA" sz="3200" i="1" dirty="0" err="1"/>
              <a:t>itoa</a:t>
            </a:r>
            <a:r>
              <a:rPr lang="en-CA" sz="3200" dirty="0"/>
              <a:t> CONVERSION DES ENTRIERS EN ASCII</a:t>
            </a:r>
            <a:endParaRPr lang="fr-CA" sz="3200" dirty="0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B8F2AB7C-FFB6-48A1-83BA-15D11C8F2AE2}"/>
              </a:ext>
            </a:extLst>
          </p:cNvPr>
          <p:cNvCxnSpPr>
            <a:cxnSpLocks/>
          </p:cNvCxnSpPr>
          <p:nvPr/>
        </p:nvCxnSpPr>
        <p:spPr>
          <a:xfrm>
            <a:off x="3121004" y="1493237"/>
            <a:ext cx="0" cy="2261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A648123-4E19-4019-A7C0-3542202DBB27}"/>
              </a:ext>
            </a:extLst>
          </p:cNvPr>
          <p:cNvCxnSpPr>
            <a:cxnSpLocks/>
          </p:cNvCxnSpPr>
          <p:nvPr/>
        </p:nvCxnSpPr>
        <p:spPr>
          <a:xfrm>
            <a:off x="4161171" y="1493237"/>
            <a:ext cx="0" cy="2261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8D0D9AF0-D42E-4834-9FA5-8307DCA3677F}"/>
              </a:ext>
            </a:extLst>
          </p:cNvPr>
          <p:cNvCxnSpPr>
            <a:cxnSpLocks/>
          </p:cNvCxnSpPr>
          <p:nvPr/>
        </p:nvCxnSpPr>
        <p:spPr>
          <a:xfrm>
            <a:off x="4917252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6DBE1DEE-1DA4-4DAC-9028-15E5F1D6B16C}"/>
              </a:ext>
            </a:extLst>
          </p:cNvPr>
          <p:cNvCxnSpPr>
            <a:cxnSpLocks/>
          </p:cNvCxnSpPr>
          <p:nvPr/>
        </p:nvCxnSpPr>
        <p:spPr>
          <a:xfrm>
            <a:off x="5522413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97B584E1-3752-4770-A617-9D2032B13870}"/>
              </a:ext>
            </a:extLst>
          </p:cNvPr>
          <p:cNvCxnSpPr>
            <a:cxnSpLocks/>
          </p:cNvCxnSpPr>
          <p:nvPr/>
        </p:nvCxnSpPr>
        <p:spPr>
          <a:xfrm>
            <a:off x="6155587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7872A72-7158-4DC7-A1BB-47D1CDAB869C}"/>
              </a:ext>
            </a:extLst>
          </p:cNvPr>
          <p:cNvCxnSpPr>
            <a:cxnSpLocks/>
          </p:cNvCxnSpPr>
          <p:nvPr/>
        </p:nvCxnSpPr>
        <p:spPr>
          <a:xfrm>
            <a:off x="6763408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A2FFB2A-F383-4D69-A456-6DB49AAF2463}"/>
              </a:ext>
            </a:extLst>
          </p:cNvPr>
          <p:cNvCxnSpPr>
            <a:cxnSpLocks/>
          </p:cNvCxnSpPr>
          <p:nvPr/>
        </p:nvCxnSpPr>
        <p:spPr>
          <a:xfrm>
            <a:off x="7371229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949E8E6D-FED8-4EB8-BB1F-99444C14EBDB}"/>
              </a:ext>
            </a:extLst>
          </p:cNvPr>
          <p:cNvGrpSpPr/>
          <p:nvPr/>
        </p:nvGrpSpPr>
        <p:grpSpPr>
          <a:xfrm>
            <a:off x="7411222" y="1834860"/>
            <a:ext cx="4416886" cy="3016641"/>
            <a:chOff x="4435530" y="1406423"/>
            <a:chExt cx="7304696" cy="4986790"/>
          </a:xfrm>
        </p:grpSpPr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FAFFB642-3DAE-40EA-A03B-8A371F292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5530" y="1406423"/>
              <a:ext cx="7304696" cy="4986790"/>
            </a:xfrm>
            <a:prstGeom prst="rect">
              <a:avLst/>
            </a:prstGeom>
          </p:spPr>
        </p:pic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E1A68DC6-5694-4E4A-8D29-2B578286F3A8}"/>
                </a:ext>
              </a:extLst>
            </p:cNvPr>
            <p:cNvSpPr/>
            <p:nvPr/>
          </p:nvSpPr>
          <p:spPr>
            <a:xfrm>
              <a:off x="9448800" y="2126393"/>
              <a:ext cx="1157689" cy="811458"/>
            </a:xfrm>
            <a:custGeom>
              <a:avLst/>
              <a:gdLst>
                <a:gd name="connsiteX0" fmla="*/ 0 w 3599411"/>
                <a:gd name="connsiteY0" fmla="*/ 253960 h 727786"/>
                <a:gd name="connsiteX1" fmla="*/ 2236124 w 3599411"/>
                <a:gd name="connsiteY1" fmla="*/ 21204 h 727786"/>
                <a:gd name="connsiteX2" fmla="*/ 3599411 w 3599411"/>
                <a:gd name="connsiteY2" fmla="*/ 727786 h 727786"/>
                <a:gd name="connsiteX0" fmla="*/ 0 w 3699164"/>
                <a:gd name="connsiteY0" fmla="*/ 268879 h 975462"/>
                <a:gd name="connsiteX1" fmla="*/ 2236124 w 3699164"/>
                <a:gd name="connsiteY1" fmla="*/ 36123 h 975462"/>
                <a:gd name="connsiteX2" fmla="*/ 3699164 w 3699164"/>
                <a:gd name="connsiteY2" fmla="*/ 975462 h 975462"/>
                <a:gd name="connsiteX0" fmla="*/ 0 w 3699164"/>
                <a:gd name="connsiteY0" fmla="*/ 268879 h 975462"/>
                <a:gd name="connsiteX1" fmla="*/ 2236124 w 3699164"/>
                <a:gd name="connsiteY1" fmla="*/ 36123 h 975462"/>
                <a:gd name="connsiteX2" fmla="*/ 3699164 w 3699164"/>
                <a:gd name="connsiteY2" fmla="*/ 975462 h 975462"/>
                <a:gd name="connsiteX0" fmla="*/ 0 w 3699164"/>
                <a:gd name="connsiteY0" fmla="*/ 257280 h 963863"/>
                <a:gd name="connsiteX1" fmla="*/ 2236124 w 3699164"/>
                <a:gd name="connsiteY1" fmla="*/ 24524 h 963863"/>
                <a:gd name="connsiteX2" fmla="*/ 3699164 w 3699164"/>
                <a:gd name="connsiteY2" fmla="*/ 963863 h 963863"/>
                <a:gd name="connsiteX0" fmla="*/ 325762 w 1605576"/>
                <a:gd name="connsiteY0" fmla="*/ 86 h 1382944"/>
                <a:gd name="connsiteX1" fmla="*/ 142536 w 1605576"/>
                <a:gd name="connsiteY1" fmla="*/ 443605 h 1382944"/>
                <a:gd name="connsiteX2" fmla="*/ 1605576 w 1605576"/>
                <a:gd name="connsiteY2" fmla="*/ 1382944 h 1382944"/>
                <a:gd name="connsiteX0" fmla="*/ 0 w 1279814"/>
                <a:gd name="connsiteY0" fmla="*/ 100 h 1382958"/>
                <a:gd name="connsiteX1" fmla="*/ 740699 w 1279814"/>
                <a:gd name="connsiteY1" fmla="*/ 395994 h 1382958"/>
                <a:gd name="connsiteX2" fmla="*/ 1279814 w 1279814"/>
                <a:gd name="connsiteY2" fmla="*/ 1382958 h 1382958"/>
                <a:gd name="connsiteX0" fmla="*/ 0 w 1628461"/>
                <a:gd name="connsiteY0" fmla="*/ 100 h 1382958"/>
                <a:gd name="connsiteX1" fmla="*/ 740699 w 1628461"/>
                <a:gd name="connsiteY1" fmla="*/ 395994 h 1382958"/>
                <a:gd name="connsiteX2" fmla="*/ 1279814 w 1628461"/>
                <a:gd name="connsiteY2" fmla="*/ 1382958 h 1382958"/>
                <a:gd name="connsiteX0" fmla="*/ 0 w 1356195"/>
                <a:gd name="connsiteY0" fmla="*/ 100 h 811458"/>
                <a:gd name="connsiteX1" fmla="*/ 740699 w 1356195"/>
                <a:gd name="connsiteY1" fmla="*/ 395994 h 811458"/>
                <a:gd name="connsiteX2" fmla="*/ 889289 w 1356195"/>
                <a:gd name="connsiteY2" fmla="*/ 811458 h 81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6195" h="811458">
                  <a:moveTo>
                    <a:pt x="0" y="100"/>
                  </a:moveTo>
                  <a:cubicBezTo>
                    <a:pt x="834736" y="-6135"/>
                    <a:pt x="124172" y="278230"/>
                    <a:pt x="740699" y="395994"/>
                  </a:cubicBezTo>
                  <a:cubicBezTo>
                    <a:pt x="1357226" y="513758"/>
                    <a:pt x="1677959" y="703046"/>
                    <a:pt x="889289" y="811458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FA87D3EE-6BF5-4046-9D05-2C889011B416}"/>
                </a:ext>
              </a:extLst>
            </p:cNvPr>
            <p:cNvSpPr/>
            <p:nvPr/>
          </p:nvSpPr>
          <p:spPr>
            <a:xfrm>
              <a:off x="8210550" y="1838325"/>
              <a:ext cx="1238250" cy="581025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A6C69607-5541-4B86-B7E5-3226E55B15B6}"/>
                </a:ext>
              </a:extLst>
            </p:cNvPr>
            <p:cNvSpPr/>
            <p:nvPr/>
          </p:nvSpPr>
          <p:spPr>
            <a:xfrm>
              <a:off x="9782175" y="5810704"/>
              <a:ext cx="1157689" cy="504372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96599A70-FB03-47A5-AC41-E40B27D73AFC}"/>
                </a:ext>
              </a:extLst>
            </p:cNvPr>
            <p:cNvSpPr/>
            <p:nvPr/>
          </p:nvSpPr>
          <p:spPr>
            <a:xfrm>
              <a:off x="9647420" y="2963590"/>
              <a:ext cx="710223" cy="2792727"/>
            </a:xfrm>
            <a:custGeom>
              <a:avLst/>
              <a:gdLst>
                <a:gd name="connsiteX0" fmla="*/ 0 w 3599411"/>
                <a:gd name="connsiteY0" fmla="*/ 253960 h 727786"/>
                <a:gd name="connsiteX1" fmla="*/ 2236124 w 3599411"/>
                <a:gd name="connsiteY1" fmla="*/ 21204 h 727786"/>
                <a:gd name="connsiteX2" fmla="*/ 3599411 w 3599411"/>
                <a:gd name="connsiteY2" fmla="*/ 727786 h 727786"/>
                <a:gd name="connsiteX0" fmla="*/ 0 w 3699164"/>
                <a:gd name="connsiteY0" fmla="*/ 268879 h 975462"/>
                <a:gd name="connsiteX1" fmla="*/ 2236124 w 3699164"/>
                <a:gd name="connsiteY1" fmla="*/ 36123 h 975462"/>
                <a:gd name="connsiteX2" fmla="*/ 3699164 w 3699164"/>
                <a:gd name="connsiteY2" fmla="*/ 975462 h 975462"/>
                <a:gd name="connsiteX0" fmla="*/ 0 w 3699164"/>
                <a:gd name="connsiteY0" fmla="*/ 268879 h 975462"/>
                <a:gd name="connsiteX1" fmla="*/ 2236124 w 3699164"/>
                <a:gd name="connsiteY1" fmla="*/ 36123 h 975462"/>
                <a:gd name="connsiteX2" fmla="*/ 3699164 w 3699164"/>
                <a:gd name="connsiteY2" fmla="*/ 975462 h 975462"/>
                <a:gd name="connsiteX0" fmla="*/ 0 w 3699164"/>
                <a:gd name="connsiteY0" fmla="*/ 257280 h 963863"/>
                <a:gd name="connsiteX1" fmla="*/ 2236124 w 3699164"/>
                <a:gd name="connsiteY1" fmla="*/ 24524 h 963863"/>
                <a:gd name="connsiteX2" fmla="*/ 3699164 w 3699164"/>
                <a:gd name="connsiteY2" fmla="*/ 963863 h 963863"/>
                <a:gd name="connsiteX0" fmla="*/ 325762 w 1605576"/>
                <a:gd name="connsiteY0" fmla="*/ 86 h 1382944"/>
                <a:gd name="connsiteX1" fmla="*/ 142536 w 1605576"/>
                <a:gd name="connsiteY1" fmla="*/ 443605 h 1382944"/>
                <a:gd name="connsiteX2" fmla="*/ 1605576 w 1605576"/>
                <a:gd name="connsiteY2" fmla="*/ 1382944 h 1382944"/>
                <a:gd name="connsiteX0" fmla="*/ 0 w 1279814"/>
                <a:gd name="connsiteY0" fmla="*/ 100 h 1382958"/>
                <a:gd name="connsiteX1" fmla="*/ 740699 w 1279814"/>
                <a:gd name="connsiteY1" fmla="*/ 395994 h 1382958"/>
                <a:gd name="connsiteX2" fmla="*/ 1279814 w 1279814"/>
                <a:gd name="connsiteY2" fmla="*/ 1382958 h 1382958"/>
                <a:gd name="connsiteX0" fmla="*/ 0 w 1628461"/>
                <a:gd name="connsiteY0" fmla="*/ 100 h 1382958"/>
                <a:gd name="connsiteX1" fmla="*/ 740699 w 1628461"/>
                <a:gd name="connsiteY1" fmla="*/ 395994 h 1382958"/>
                <a:gd name="connsiteX2" fmla="*/ 1279814 w 1628461"/>
                <a:gd name="connsiteY2" fmla="*/ 1382958 h 1382958"/>
                <a:gd name="connsiteX0" fmla="*/ 0 w 1356195"/>
                <a:gd name="connsiteY0" fmla="*/ 100 h 811458"/>
                <a:gd name="connsiteX1" fmla="*/ 740699 w 1356195"/>
                <a:gd name="connsiteY1" fmla="*/ 395994 h 811458"/>
                <a:gd name="connsiteX2" fmla="*/ 889289 w 1356195"/>
                <a:gd name="connsiteY2" fmla="*/ 811458 h 811458"/>
                <a:gd name="connsiteX0" fmla="*/ 153558 w 773310"/>
                <a:gd name="connsiteY0" fmla="*/ 18 h 2106776"/>
                <a:gd name="connsiteX1" fmla="*/ 157814 w 773310"/>
                <a:gd name="connsiteY1" fmla="*/ 1691312 h 2106776"/>
                <a:gd name="connsiteX2" fmla="*/ 306404 w 773310"/>
                <a:gd name="connsiteY2" fmla="*/ 2106776 h 2106776"/>
                <a:gd name="connsiteX0" fmla="*/ 494148 w 1113900"/>
                <a:gd name="connsiteY0" fmla="*/ 0 h 2106758"/>
                <a:gd name="connsiteX1" fmla="*/ 498404 w 1113900"/>
                <a:gd name="connsiteY1" fmla="*/ 1691294 h 2106758"/>
                <a:gd name="connsiteX2" fmla="*/ 646994 w 1113900"/>
                <a:gd name="connsiteY2" fmla="*/ 2106758 h 2106758"/>
                <a:gd name="connsiteX0" fmla="*/ 494148 w 1846133"/>
                <a:gd name="connsiteY0" fmla="*/ 0 h 2840183"/>
                <a:gd name="connsiteX1" fmla="*/ 498404 w 1846133"/>
                <a:gd name="connsiteY1" fmla="*/ 1691294 h 2840183"/>
                <a:gd name="connsiteX2" fmla="*/ 1595443 w 1846133"/>
                <a:gd name="connsiteY2" fmla="*/ 2840183 h 2840183"/>
                <a:gd name="connsiteX0" fmla="*/ 319427 w 1756602"/>
                <a:gd name="connsiteY0" fmla="*/ 0 h 2840183"/>
                <a:gd name="connsiteX1" fmla="*/ 825804 w 1756602"/>
                <a:gd name="connsiteY1" fmla="*/ 1548419 h 2840183"/>
                <a:gd name="connsiteX2" fmla="*/ 1420722 w 1756602"/>
                <a:gd name="connsiteY2" fmla="*/ 2840183 h 2840183"/>
                <a:gd name="connsiteX0" fmla="*/ 319427 w 1676091"/>
                <a:gd name="connsiteY0" fmla="*/ 0 h 2840183"/>
                <a:gd name="connsiteX1" fmla="*/ 825804 w 1676091"/>
                <a:gd name="connsiteY1" fmla="*/ 1548419 h 2840183"/>
                <a:gd name="connsiteX2" fmla="*/ 1420722 w 1676091"/>
                <a:gd name="connsiteY2" fmla="*/ 2840183 h 2840183"/>
                <a:gd name="connsiteX0" fmla="*/ 232608 w 1585139"/>
                <a:gd name="connsiteY0" fmla="*/ 0 h 2840183"/>
                <a:gd name="connsiteX1" fmla="*/ 738985 w 1585139"/>
                <a:gd name="connsiteY1" fmla="*/ 1548419 h 2840183"/>
                <a:gd name="connsiteX2" fmla="*/ 1333903 w 1585139"/>
                <a:gd name="connsiteY2" fmla="*/ 2840183 h 2840183"/>
                <a:gd name="connsiteX0" fmla="*/ 321766 w 1769968"/>
                <a:gd name="connsiteY0" fmla="*/ 0 h 2840183"/>
                <a:gd name="connsiteX1" fmla="*/ 828143 w 1769968"/>
                <a:gd name="connsiteY1" fmla="*/ 1548419 h 2840183"/>
                <a:gd name="connsiteX2" fmla="*/ 1423061 w 1769968"/>
                <a:gd name="connsiteY2" fmla="*/ 2840183 h 2840183"/>
                <a:gd name="connsiteX0" fmla="*/ 440737 w 1888939"/>
                <a:gd name="connsiteY0" fmla="*/ 119 h 2840302"/>
                <a:gd name="connsiteX1" fmla="*/ 947114 w 1888939"/>
                <a:gd name="connsiteY1" fmla="*/ 1548538 h 2840302"/>
                <a:gd name="connsiteX2" fmla="*/ 1542032 w 1888939"/>
                <a:gd name="connsiteY2" fmla="*/ 2840302 h 2840302"/>
                <a:gd name="connsiteX0" fmla="*/ 440737 w 2077023"/>
                <a:gd name="connsiteY0" fmla="*/ 119 h 2843122"/>
                <a:gd name="connsiteX1" fmla="*/ 947114 w 2077023"/>
                <a:gd name="connsiteY1" fmla="*/ 1548538 h 2843122"/>
                <a:gd name="connsiteX2" fmla="*/ 1542032 w 2077023"/>
                <a:gd name="connsiteY2" fmla="*/ 2840302 h 2843122"/>
                <a:gd name="connsiteX0" fmla="*/ 443543 w 2077154"/>
                <a:gd name="connsiteY0" fmla="*/ 119 h 2843103"/>
                <a:gd name="connsiteX1" fmla="*/ 938761 w 2077154"/>
                <a:gd name="connsiteY1" fmla="*/ 1539013 h 2843103"/>
                <a:gd name="connsiteX2" fmla="*/ 1544838 w 2077154"/>
                <a:gd name="connsiteY2" fmla="*/ 2840302 h 2843103"/>
                <a:gd name="connsiteX0" fmla="*/ 441597 w 2089290"/>
                <a:gd name="connsiteY0" fmla="*/ 127 h 2843356"/>
                <a:gd name="connsiteX1" fmla="*/ 936815 w 2089290"/>
                <a:gd name="connsiteY1" fmla="*/ 1539021 h 2843356"/>
                <a:gd name="connsiteX2" fmla="*/ 1542892 w 2089290"/>
                <a:gd name="connsiteY2" fmla="*/ 2840310 h 2843356"/>
                <a:gd name="connsiteX0" fmla="*/ 301910 w 1799448"/>
                <a:gd name="connsiteY0" fmla="*/ 188 h 2844092"/>
                <a:gd name="connsiteX1" fmla="*/ 797128 w 1799448"/>
                <a:gd name="connsiteY1" fmla="*/ 1539082 h 2844092"/>
                <a:gd name="connsiteX2" fmla="*/ 1403205 w 1799448"/>
                <a:gd name="connsiteY2" fmla="*/ 2840371 h 2844092"/>
                <a:gd name="connsiteX0" fmla="*/ 334553 w 1080732"/>
                <a:gd name="connsiteY0" fmla="*/ 167 h 2702194"/>
                <a:gd name="connsiteX1" fmla="*/ 829771 w 1080732"/>
                <a:gd name="connsiteY1" fmla="*/ 1539061 h 2702194"/>
                <a:gd name="connsiteX2" fmla="*/ 398134 w 1080732"/>
                <a:gd name="connsiteY2" fmla="*/ 2697475 h 2702194"/>
                <a:gd name="connsiteX0" fmla="*/ 334553 w 829846"/>
                <a:gd name="connsiteY0" fmla="*/ 167 h 2697475"/>
                <a:gd name="connsiteX1" fmla="*/ 829771 w 829846"/>
                <a:gd name="connsiteY1" fmla="*/ 1539061 h 2697475"/>
                <a:gd name="connsiteX2" fmla="*/ 398134 w 829846"/>
                <a:gd name="connsiteY2" fmla="*/ 2697475 h 2697475"/>
                <a:gd name="connsiteX0" fmla="*/ 336392 w 832003"/>
                <a:gd name="connsiteY0" fmla="*/ 169 h 2792727"/>
                <a:gd name="connsiteX1" fmla="*/ 831610 w 832003"/>
                <a:gd name="connsiteY1" fmla="*/ 1539063 h 2792727"/>
                <a:gd name="connsiteX2" fmla="*/ 478080 w 832003"/>
                <a:gd name="connsiteY2" fmla="*/ 2792727 h 27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2003" h="2792727">
                  <a:moveTo>
                    <a:pt x="336392" y="169"/>
                  </a:moveTo>
                  <a:cubicBezTo>
                    <a:pt x="-636505" y="-15591"/>
                    <a:pt x="807995" y="1073637"/>
                    <a:pt x="831610" y="1539063"/>
                  </a:cubicBezTo>
                  <a:cubicBezTo>
                    <a:pt x="855225" y="2004489"/>
                    <a:pt x="-194977" y="2055665"/>
                    <a:pt x="478080" y="2792727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FB65E4F9-9F6D-4B3D-94F3-CB5651BC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81" y="2051487"/>
            <a:ext cx="6577391" cy="30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10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5D042F-E8E1-455A-B49F-F8584EAC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CONTRÔLER DES PARAMÈTRES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C722106-6EB4-49C9-A55A-36B59D04391F}"/>
              </a:ext>
            </a:extLst>
          </p:cNvPr>
          <p:cNvSpPr txBox="1"/>
          <p:nvPr/>
        </p:nvSpPr>
        <p:spPr>
          <a:xfrm>
            <a:off x="838200" y="1230594"/>
            <a:ext cx="10228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Tous les paramètres de </a:t>
            </a:r>
            <a:r>
              <a:rPr lang="fr-CA" dirty="0" err="1"/>
              <a:t>Vizzie</a:t>
            </a:r>
            <a:r>
              <a:rPr lang="fr-CA" dirty="0"/>
              <a:t> se contrôlent avec une valeur entre 0 et 1! Passez la souris au-dessus des entrées pour savoir leur fonctions!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A5C486-E765-4A14-98A8-E025BA5A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61" y="2443948"/>
            <a:ext cx="82486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81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9FB977-1B26-4E19-9FB5-F18555894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ADAPTER LES SORTIES AUX ENTRÉES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940446-C8A4-4E57-80F2-E3E73E6E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190" y="1253243"/>
            <a:ext cx="1743318" cy="1638529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89916551-C1F3-48B7-A5F9-02A39AB55D6C}"/>
              </a:ext>
            </a:extLst>
          </p:cNvPr>
          <p:cNvGrpSpPr/>
          <p:nvPr/>
        </p:nvGrpSpPr>
        <p:grpSpPr>
          <a:xfrm>
            <a:off x="1910885" y="2867573"/>
            <a:ext cx="1123840" cy="561427"/>
            <a:chOff x="8255237" y="4233366"/>
            <a:chExt cx="1123840" cy="561427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56342A5D-BE31-43E2-A7E3-06858800C101}"/>
                </a:ext>
              </a:extLst>
            </p:cNvPr>
            <p:cNvSpPr/>
            <p:nvPr/>
          </p:nvSpPr>
          <p:spPr>
            <a:xfrm>
              <a:off x="8255237" y="4401084"/>
              <a:ext cx="1123840" cy="39370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sz="1200" dirty="0"/>
                <a:t>Point de sortie 0-1</a:t>
              </a:r>
            </a:p>
          </p:txBody>
        </p:sp>
        <p:sp>
          <p:nvSpPr>
            <p:cNvPr id="7" name="Triangle isocèle 6">
              <a:extLst>
                <a:ext uri="{FF2B5EF4-FFF2-40B4-BE49-F238E27FC236}">
                  <a16:creationId xmlns:a16="http://schemas.microsoft.com/office/drawing/2014/main" id="{1CF4E012-90E0-40EB-9EDC-07655199FD0A}"/>
                </a:ext>
              </a:extLst>
            </p:cNvPr>
            <p:cNvSpPr/>
            <p:nvPr/>
          </p:nvSpPr>
          <p:spPr>
            <a:xfrm>
              <a:off x="8699442" y="4233366"/>
              <a:ext cx="196553" cy="16771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090BB754-F5B1-4D59-9661-FC16927A1A75}"/>
              </a:ext>
            </a:extLst>
          </p:cNvPr>
          <p:cNvGrpSpPr/>
          <p:nvPr/>
        </p:nvGrpSpPr>
        <p:grpSpPr>
          <a:xfrm>
            <a:off x="4021508" y="3685515"/>
            <a:ext cx="1123840" cy="561427"/>
            <a:chOff x="8255237" y="4401084"/>
            <a:chExt cx="1123840" cy="561427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488939B6-5EBF-46C3-BE9F-0E529BC82E12}"/>
                </a:ext>
              </a:extLst>
            </p:cNvPr>
            <p:cNvSpPr/>
            <p:nvPr/>
          </p:nvSpPr>
          <p:spPr>
            <a:xfrm>
              <a:off x="8255237" y="4401084"/>
              <a:ext cx="1123840" cy="39370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sz="1200" dirty="0"/>
                <a:t>Point d’entrée</a:t>
              </a:r>
            </a:p>
          </p:txBody>
        </p:sp>
        <p:sp>
          <p:nvSpPr>
            <p:cNvPr id="10" name="Triangle isocèle 9">
              <a:extLst>
                <a:ext uri="{FF2B5EF4-FFF2-40B4-BE49-F238E27FC236}">
                  <a16:creationId xmlns:a16="http://schemas.microsoft.com/office/drawing/2014/main" id="{B12D0920-9C3E-44D6-BCBF-FACF987DCF9E}"/>
                </a:ext>
              </a:extLst>
            </p:cNvPr>
            <p:cNvSpPr/>
            <p:nvPr/>
          </p:nvSpPr>
          <p:spPr>
            <a:xfrm rot="10800000">
              <a:off x="8716678" y="4794793"/>
              <a:ext cx="196553" cy="16771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541E6E9C-8F91-46B8-B71C-C4D45F034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38631"/>
            <a:ext cx="3458058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32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1858852D-C737-4D31-9FE0-3D7626640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225" y="1790575"/>
            <a:ext cx="2943636" cy="38200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RÉCEPTION DE DONNÉES SÉRIELLES</a:t>
            </a:r>
            <a:endParaRPr lang="fr-CA" sz="32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B503EC3-EBDB-4CA8-A46D-DA18EF2EFBA7}"/>
              </a:ext>
            </a:extLst>
          </p:cNvPr>
          <p:cNvSpPr txBox="1"/>
          <p:nvPr/>
        </p:nvSpPr>
        <p:spPr>
          <a:xfrm>
            <a:off x="838200" y="2787488"/>
            <a:ext cx="2153575" cy="12003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chemeClr val="bg1"/>
                </a:solidFill>
              </a:rPr>
              <a:t>La boîte </a:t>
            </a:r>
            <a:r>
              <a:rPr lang="fr-CA" sz="1200" b="1" i="1" dirty="0" err="1">
                <a:solidFill>
                  <a:schemeClr val="bg1"/>
                </a:solidFill>
              </a:rPr>
              <a:t>metro</a:t>
            </a:r>
            <a:r>
              <a:rPr lang="fr-CA" sz="1200" i="1" dirty="0">
                <a:solidFill>
                  <a:schemeClr val="bg1"/>
                </a:solidFill>
              </a:rPr>
              <a:t> </a:t>
            </a:r>
            <a:r>
              <a:rPr lang="fr-CA" sz="1200" dirty="0">
                <a:solidFill>
                  <a:schemeClr val="bg1"/>
                </a:solidFill>
              </a:rPr>
              <a:t>envoie un </a:t>
            </a:r>
            <a:r>
              <a:rPr lang="fr-CA" sz="1200" i="1" dirty="0">
                <a:solidFill>
                  <a:schemeClr val="bg1"/>
                </a:solidFill>
              </a:rPr>
              <a:t>bang </a:t>
            </a:r>
            <a:r>
              <a:rPr lang="fr-CA" sz="1200" dirty="0">
                <a:solidFill>
                  <a:schemeClr val="bg1"/>
                </a:solidFill>
              </a:rPr>
              <a:t>à chaque ms.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chemeClr val="bg1"/>
                </a:solidFill>
              </a:rPr>
              <a:t>À chaque </a:t>
            </a:r>
            <a:r>
              <a:rPr lang="fr-CA" sz="1200" i="1" dirty="0">
                <a:solidFill>
                  <a:schemeClr val="bg1"/>
                </a:solidFill>
              </a:rPr>
              <a:t>bang</a:t>
            </a:r>
            <a:r>
              <a:rPr lang="fr-CA" sz="1200" dirty="0">
                <a:solidFill>
                  <a:schemeClr val="bg1"/>
                </a:solidFill>
              </a:rPr>
              <a:t>, la boîte </a:t>
            </a:r>
            <a:r>
              <a:rPr lang="fr-CA" sz="1200" i="1" dirty="0">
                <a:solidFill>
                  <a:schemeClr val="bg1"/>
                </a:solidFill>
              </a:rPr>
              <a:t>serial</a:t>
            </a:r>
            <a:r>
              <a:rPr lang="fr-CA" sz="1200" dirty="0">
                <a:solidFill>
                  <a:schemeClr val="bg1"/>
                </a:solidFill>
              </a:rPr>
              <a:t> envoie le contenu du tampon (buffer) de données sérielles reçues.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3AE3288E-41B1-4E4B-9E15-17CE6AD03D9B}"/>
              </a:ext>
            </a:extLst>
          </p:cNvPr>
          <p:cNvSpPr/>
          <p:nvPr/>
        </p:nvSpPr>
        <p:spPr>
          <a:xfrm>
            <a:off x="8365402" y="2013130"/>
            <a:ext cx="760101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7" name="Accolade ouvrante 6">
            <a:extLst>
              <a:ext uri="{FF2B5EF4-FFF2-40B4-BE49-F238E27FC236}">
                <a16:creationId xmlns:a16="http://schemas.microsoft.com/office/drawing/2014/main" id="{DEF3DAD5-869B-429B-B37A-CCFF2FD6D6AE}"/>
              </a:ext>
            </a:extLst>
          </p:cNvPr>
          <p:cNvSpPr/>
          <p:nvPr/>
        </p:nvSpPr>
        <p:spPr>
          <a:xfrm>
            <a:off x="2991775" y="2013441"/>
            <a:ext cx="282839" cy="2332945"/>
          </a:xfrm>
          <a:prstGeom prst="leftBrace">
            <a:avLst>
              <a:gd name="adj1" fmla="val 49945"/>
              <a:gd name="adj2" fmla="val 58187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6F849F1-0ED0-47BD-BFC6-F153392FBFB7}"/>
              </a:ext>
            </a:extLst>
          </p:cNvPr>
          <p:cNvSpPr txBox="1"/>
          <p:nvPr/>
        </p:nvSpPr>
        <p:spPr>
          <a:xfrm>
            <a:off x="6357175" y="2064498"/>
            <a:ext cx="2077184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Imprime tous les ports disponibles dans la </a:t>
            </a:r>
            <a:r>
              <a:rPr lang="fr-CA" sz="1200" i="1" dirty="0">
                <a:solidFill>
                  <a:schemeClr val="bg1"/>
                </a:solidFill>
              </a:rPr>
              <a:t>console Max. </a:t>
            </a:r>
            <a:endParaRPr lang="fr-CA" sz="1200" dirty="0">
              <a:solidFill>
                <a:schemeClr val="bg1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EC65865C-DD34-43F0-BB63-BE29B7120B54}"/>
              </a:ext>
            </a:extLst>
          </p:cNvPr>
          <p:cNvSpPr/>
          <p:nvPr/>
        </p:nvSpPr>
        <p:spPr>
          <a:xfrm rot="10800000">
            <a:off x="3869441" y="5270973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78E852-BF22-4C97-9836-DE8D1C6B3F53}"/>
              </a:ext>
            </a:extLst>
          </p:cNvPr>
          <p:cNvSpPr txBox="1"/>
          <p:nvPr/>
        </p:nvSpPr>
        <p:spPr>
          <a:xfrm>
            <a:off x="4146624" y="5183321"/>
            <a:ext cx="2377512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Impression dans la </a:t>
            </a:r>
            <a:r>
              <a:rPr lang="fr-CA" sz="1200" i="1" dirty="0">
                <a:solidFill>
                  <a:schemeClr val="bg1"/>
                </a:solidFill>
              </a:rPr>
              <a:t>console Max </a:t>
            </a:r>
            <a:r>
              <a:rPr lang="fr-CA" sz="1200" dirty="0">
                <a:solidFill>
                  <a:schemeClr val="bg1"/>
                </a:solidFill>
              </a:rPr>
              <a:t>des données reçues.</a:t>
            </a:r>
            <a:endParaRPr lang="fr-CA" sz="1200" i="1" dirty="0">
              <a:solidFill>
                <a:schemeClr val="bg1"/>
              </a:solidFill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540ECC98-45B2-4983-A4A3-363E4275858E}"/>
              </a:ext>
            </a:extLst>
          </p:cNvPr>
          <p:cNvSpPr/>
          <p:nvPr/>
        </p:nvSpPr>
        <p:spPr>
          <a:xfrm rot="10800000">
            <a:off x="5051671" y="3945743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6965F54-178F-4B9F-81F7-EAC08EE93836}"/>
              </a:ext>
            </a:extLst>
          </p:cNvPr>
          <p:cNvSpPr txBox="1"/>
          <p:nvPr/>
        </p:nvSpPr>
        <p:spPr>
          <a:xfrm>
            <a:off x="5305775" y="3853389"/>
            <a:ext cx="3213536" cy="1015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chemeClr val="bg1"/>
                </a:solidFill>
              </a:rPr>
              <a:t>La boîte </a:t>
            </a:r>
            <a:r>
              <a:rPr lang="fr-CA" sz="1200" b="1" i="1" dirty="0">
                <a:solidFill>
                  <a:schemeClr val="bg1"/>
                </a:solidFill>
              </a:rPr>
              <a:t>serial</a:t>
            </a:r>
            <a:r>
              <a:rPr lang="fr-CA" sz="1200" i="1" dirty="0">
                <a:solidFill>
                  <a:schemeClr val="bg1"/>
                </a:solidFill>
              </a:rPr>
              <a:t> </a:t>
            </a:r>
            <a:r>
              <a:rPr lang="fr-CA" sz="1200" dirty="0">
                <a:solidFill>
                  <a:schemeClr val="bg1"/>
                </a:solidFill>
              </a:rPr>
              <a:t>permet l’entrée et la sortie de données sérielles.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chemeClr val="bg1"/>
                </a:solidFill>
              </a:rPr>
              <a:t>L’argument @baud permet de configurer la </a:t>
            </a:r>
            <a:r>
              <a:rPr lang="fr-CA" sz="1200" b="1" dirty="0">
                <a:solidFill>
                  <a:schemeClr val="bg1"/>
                </a:solidFill>
              </a:rPr>
              <a:t>vitesse de communication qui doit être la que même dans le code Arduino</a:t>
            </a:r>
            <a:r>
              <a:rPr lang="fr-CA" sz="12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D662C557-95F1-49AB-92DF-D4A7BC8500C3}"/>
              </a:ext>
            </a:extLst>
          </p:cNvPr>
          <p:cNvSpPr/>
          <p:nvPr/>
        </p:nvSpPr>
        <p:spPr>
          <a:xfrm rot="10800000">
            <a:off x="5810759" y="2257443"/>
            <a:ext cx="546415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95A25C7-0CB1-489E-948A-3E0286B3CF9F}"/>
              </a:ext>
            </a:extLst>
          </p:cNvPr>
          <p:cNvSpPr txBox="1"/>
          <p:nvPr/>
        </p:nvSpPr>
        <p:spPr>
          <a:xfrm>
            <a:off x="6376761" y="2607496"/>
            <a:ext cx="2521077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b="1" dirty="0">
                <a:solidFill>
                  <a:schemeClr val="bg1"/>
                </a:solidFill>
              </a:rPr>
              <a:t>Ouvre</a:t>
            </a:r>
            <a:r>
              <a:rPr lang="fr-CA" sz="1200" dirty="0">
                <a:solidFill>
                  <a:schemeClr val="bg1"/>
                </a:solidFill>
              </a:rPr>
              <a:t> la connexion sérielle avec le port choisi (</a:t>
            </a:r>
            <a:r>
              <a:rPr lang="fr-CA" sz="1200" b="1" dirty="0">
                <a:solidFill>
                  <a:schemeClr val="bg1"/>
                </a:solidFill>
              </a:rPr>
              <a:t>h</a:t>
            </a:r>
            <a:r>
              <a:rPr lang="fr-CA" sz="1200" dirty="0">
                <a:solidFill>
                  <a:schemeClr val="bg1"/>
                </a:solidFill>
              </a:rPr>
              <a:t> dans ce cas). 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54919699-7FBC-464F-B6CD-D4AA87FC7370}"/>
              </a:ext>
            </a:extLst>
          </p:cNvPr>
          <p:cNvSpPr/>
          <p:nvPr/>
        </p:nvSpPr>
        <p:spPr>
          <a:xfrm rot="10800000">
            <a:off x="6026987" y="2669891"/>
            <a:ext cx="414358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103B89A-20D1-4BF2-9F0D-634682EAA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174" y="1549207"/>
            <a:ext cx="2551568" cy="238028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8CCC45C-F47B-4E35-BBC6-0F598D277D1B}"/>
              </a:ext>
            </a:extLst>
          </p:cNvPr>
          <p:cNvSpPr txBox="1"/>
          <p:nvPr/>
        </p:nvSpPr>
        <p:spPr>
          <a:xfrm>
            <a:off x="6376761" y="3265181"/>
            <a:ext cx="2077184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b="1" dirty="0">
                <a:solidFill>
                  <a:schemeClr val="bg1"/>
                </a:solidFill>
              </a:rPr>
              <a:t>Ferme</a:t>
            </a:r>
            <a:r>
              <a:rPr lang="fr-CA" sz="1200" dirty="0">
                <a:solidFill>
                  <a:schemeClr val="bg1"/>
                </a:solidFill>
              </a:rPr>
              <a:t> la connexion.</a:t>
            </a:r>
          </a:p>
        </p:txBody>
      </p:sp>
      <p:sp>
        <p:nvSpPr>
          <p:cNvPr id="19" name="Accolade ouvrante 18">
            <a:extLst>
              <a:ext uri="{FF2B5EF4-FFF2-40B4-BE49-F238E27FC236}">
                <a16:creationId xmlns:a16="http://schemas.microsoft.com/office/drawing/2014/main" id="{2B5B2A45-5F81-4D7C-8A4E-5D6DC726D1D6}"/>
              </a:ext>
            </a:extLst>
          </p:cNvPr>
          <p:cNvSpPr/>
          <p:nvPr/>
        </p:nvSpPr>
        <p:spPr>
          <a:xfrm rot="16200000">
            <a:off x="9751619" y="1529569"/>
            <a:ext cx="282839" cy="1573597"/>
          </a:xfrm>
          <a:prstGeom prst="leftBrace">
            <a:avLst>
              <a:gd name="adj1" fmla="val 49945"/>
              <a:gd name="adj2" fmla="val 54002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54E3356-2C49-4E3D-BB26-487042FCA6C3}"/>
              </a:ext>
            </a:extLst>
          </p:cNvPr>
          <p:cNvSpPr txBox="1"/>
          <p:nvPr/>
        </p:nvSpPr>
        <p:spPr>
          <a:xfrm>
            <a:off x="9106240" y="2607496"/>
            <a:ext cx="2332945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Une lettre (i.e. un genre de raccourci) est associée à chaque port matériel.</a:t>
            </a: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42797F23-8618-4BC5-A1AC-96A66052598A}"/>
              </a:ext>
            </a:extLst>
          </p:cNvPr>
          <p:cNvSpPr/>
          <p:nvPr/>
        </p:nvSpPr>
        <p:spPr>
          <a:xfrm rot="10800000">
            <a:off x="6025765" y="3300173"/>
            <a:ext cx="414358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</p:spTree>
    <p:extLst>
      <p:ext uri="{BB962C8B-B14F-4D97-AF65-F5344CB8AC3E}">
        <p14:creationId xmlns:p14="http://schemas.microsoft.com/office/powerpoint/2010/main" val="27818408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 68">
            <a:extLst>
              <a:ext uri="{FF2B5EF4-FFF2-40B4-BE49-F238E27FC236}">
                <a16:creationId xmlns:a16="http://schemas.microsoft.com/office/drawing/2014/main" id="{765A660C-3510-411D-9170-305F76B1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79" y="1609835"/>
            <a:ext cx="2915057" cy="3839111"/>
          </a:xfrm>
          <a:prstGeom prst="rect">
            <a:avLst/>
          </a:prstGeom>
        </p:spPr>
      </p:pic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E0A4DD14-9B8D-433A-B63D-E719104CC2F0}"/>
              </a:ext>
            </a:extLst>
          </p:cNvPr>
          <p:cNvSpPr/>
          <p:nvPr/>
        </p:nvSpPr>
        <p:spPr>
          <a:xfrm rot="16200000">
            <a:off x="9553620" y="4029353"/>
            <a:ext cx="458856" cy="22368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CONVERSION DES ENTRIERS EN ASCII</a:t>
            </a:r>
            <a:endParaRPr lang="fr-CA" sz="3200" dirty="0"/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770D5BE8-04AF-4B79-A6D2-80C38C8B7EEE}"/>
              </a:ext>
            </a:extLst>
          </p:cNvPr>
          <p:cNvSpPr/>
          <p:nvPr/>
        </p:nvSpPr>
        <p:spPr>
          <a:xfrm rot="10800000">
            <a:off x="1686750" y="4459148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8BE6E5B-927C-4CA6-BF59-314F599FF7F8}"/>
              </a:ext>
            </a:extLst>
          </p:cNvPr>
          <p:cNvSpPr txBox="1"/>
          <p:nvPr/>
        </p:nvSpPr>
        <p:spPr>
          <a:xfrm>
            <a:off x="1963933" y="4371496"/>
            <a:ext cx="2377512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La boîte </a:t>
            </a:r>
            <a:r>
              <a:rPr lang="fr-CA" sz="1200" i="1" dirty="0">
                <a:solidFill>
                  <a:schemeClr val="bg1"/>
                </a:solidFill>
              </a:rPr>
              <a:t>itoa</a:t>
            </a:r>
            <a:r>
              <a:rPr lang="fr-CA" sz="1200" dirty="0">
                <a:solidFill>
                  <a:schemeClr val="bg1"/>
                </a:solidFill>
              </a:rPr>
              <a:t> convertit les entiers en caractères selon la norme ASCII.</a:t>
            </a:r>
            <a:endParaRPr lang="fr-CA" sz="1200" i="1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ABD47C0-FB91-4CD0-827E-466670F5FE0B}"/>
              </a:ext>
            </a:extLst>
          </p:cNvPr>
          <p:cNvSpPr txBox="1"/>
          <p:nvPr/>
        </p:nvSpPr>
        <p:spPr>
          <a:xfrm>
            <a:off x="4525581" y="3927119"/>
            <a:ext cx="2708317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Indicateurs de fin de ligne : </a:t>
            </a:r>
            <a:r>
              <a:rPr lang="fr-CA" sz="1200" b="1" dirty="0" err="1">
                <a:solidFill>
                  <a:schemeClr val="bg1"/>
                </a:solidFill>
              </a:rPr>
              <a:t>lf</a:t>
            </a:r>
            <a:r>
              <a:rPr lang="fr-CA" sz="1200" dirty="0">
                <a:solidFill>
                  <a:schemeClr val="bg1"/>
                </a:solidFill>
              </a:rPr>
              <a:t> + </a:t>
            </a:r>
            <a:r>
              <a:rPr lang="fr-CA" sz="1200" b="1" dirty="0" err="1">
                <a:solidFill>
                  <a:schemeClr val="bg1"/>
                </a:solidFill>
              </a:rPr>
              <a:t>cr</a:t>
            </a:r>
            <a:r>
              <a:rPr lang="fr-CA" sz="1200" dirty="0">
                <a:solidFill>
                  <a:schemeClr val="bg1"/>
                </a:solidFill>
              </a:rPr>
              <a:t> = </a:t>
            </a:r>
            <a:r>
              <a:rPr lang="fr-CA" sz="1200" b="1" dirty="0">
                <a:solidFill>
                  <a:schemeClr val="bg1"/>
                </a:solidFill>
              </a:rPr>
              <a:t>ln</a:t>
            </a:r>
            <a:r>
              <a:rPr lang="fr-CA" sz="1200" dirty="0">
                <a:solidFill>
                  <a:schemeClr val="bg1"/>
                </a:solidFill>
              </a:rPr>
              <a:t> </a:t>
            </a:r>
          </a:p>
          <a:p>
            <a:r>
              <a:rPr lang="fr-CA" sz="1200" dirty="0">
                <a:solidFill>
                  <a:schemeClr val="bg1"/>
                </a:solidFill>
              </a:rPr>
              <a:t>(i.e. comme le </a:t>
            </a:r>
            <a:r>
              <a:rPr lang="fr-CA" sz="1200" i="1" dirty="0">
                <a:solidFill>
                  <a:schemeClr val="bg1"/>
                </a:solidFill>
              </a:rPr>
              <a:t>ln</a:t>
            </a:r>
            <a:r>
              <a:rPr lang="fr-CA" sz="1200" dirty="0">
                <a:solidFill>
                  <a:schemeClr val="bg1"/>
                </a:solidFill>
              </a:rPr>
              <a:t> dans </a:t>
            </a:r>
            <a:r>
              <a:rPr lang="fr-CA" sz="1200" i="1" dirty="0" err="1">
                <a:solidFill>
                  <a:schemeClr val="bg1"/>
                </a:solidFill>
              </a:rPr>
              <a:t>Serial.println</a:t>
            </a:r>
            <a:r>
              <a:rPr lang="fr-CA" sz="1200" i="1" dirty="0">
                <a:solidFill>
                  <a:schemeClr val="bg1"/>
                </a:solidFill>
              </a:rPr>
              <a:t> </a:t>
            </a:r>
            <a:r>
              <a:rPr lang="fr-CA" sz="1200" dirty="0">
                <a:solidFill>
                  <a:schemeClr val="bg1"/>
                </a:solidFill>
              </a:rPr>
              <a:t>)</a:t>
            </a:r>
            <a:endParaRPr lang="fr-CA" sz="1200" i="1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2EAC035-235F-42E1-ADEC-EE47DFDEA6E0}"/>
              </a:ext>
            </a:extLst>
          </p:cNvPr>
          <p:cNvSpPr txBox="1"/>
          <p:nvPr/>
        </p:nvSpPr>
        <p:spPr>
          <a:xfrm>
            <a:off x="9077261" y="4139272"/>
            <a:ext cx="1431370" cy="276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tx2"/>
                </a:solidFill>
              </a:rPr>
              <a:t>Caractères visibles</a:t>
            </a:r>
            <a:endParaRPr lang="fr-CA" sz="1200" i="1" dirty="0">
              <a:solidFill>
                <a:schemeClr val="tx2"/>
              </a:solidFill>
            </a:endParaRP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B2952514-2356-4C30-B7B8-35B92091C604}"/>
              </a:ext>
            </a:extLst>
          </p:cNvPr>
          <p:cNvGrpSpPr/>
          <p:nvPr/>
        </p:nvGrpSpPr>
        <p:grpSpPr>
          <a:xfrm>
            <a:off x="5763916" y="1265798"/>
            <a:ext cx="6019800" cy="2600325"/>
            <a:chOff x="5334000" y="2306390"/>
            <a:chExt cx="6019800" cy="2600325"/>
          </a:xfrm>
        </p:grpSpPr>
        <p:pic>
          <p:nvPicPr>
            <p:cNvPr id="22" name="Image 21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398FF7D4-671C-4B30-BF75-63F14E4DC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0" y="2306390"/>
              <a:ext cx="6019800" cy="260032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B16EC0-DDDD-4BC5-91E2-2B0E21AD3871}"/>
                </a:ext>
              </a:extLst>
            </p:cNvPr>
            <p:cNvSpPr/>
            <p:nvPr/>
          </p:nvSpPr>
          <p:spPr>
            <a:xfrm>
              <a:off x="7608577" y="2527123"/>
              <a:ext cx="3657186" cy="2379591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D775E40-5B7A-4782-8904-A0F94F0B835E}"/>
                </a:ext>
              </a:extLst>
            </p:cNvPr>
            <p:cNvSpPr/>
            <p:nvPr/>
          </p:nvSpPr>
          <p:spPr>
            <a:xfrm>
              <a:off x="5788241" y="2527123"/>
              <a:ext cx="141173" cy="2306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FFFB2AA-2288-45DB-B1C6-16A6B3AA2017}"/>
                </a:ext>
              </a:extLst>
            </p:cNvPr>
            <p:cNvSpPr/>
            <p:nvPr/>
          </p:nvSpPr>
          <p:spPr>
            <a:xfrm>
              <a:off x="6879270" y="2522394"/>
              <a:ext cx="141173" cy="2306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A404071-A16B-44B7-ACE0-4F3213078012}"/>
                </a:ext>
              </a:extLst>
            </p:cNvPr>
            <p:cNvSpPr/>
            <p:nvPr/>
          </p:nvSpPr>
          <p:spPr>
            <a:xfrm>
              <a:off x="5449824" y="3986784"/>
              <a:ext cx="877824" cy="128016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C89B302-ECA9-4581-BB77-82277C9A6644}"/>
                </a:ext>
              </a:extLst>
            </p:cNvPr>
            <p:cNvSpPr/>
            <p:nvPr/>
          </p:nvSpPr>
          <p:spPr>
            <a:xfrm>
              <a:off x="5449824" y="4416342"/>
              <a:ext cx="877824" cy="128016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B8F2AB7C-FFB6-48A1-83BA-15D11C8F2AE2}"/>
              </a:ext>
            </a:extLst>
          </p:cNvPr>
          <p:cNvCxnSpPr>
            <a:cxnSpLocks/>
          </p:cNvCxnSpPr>
          <p:nvPr/>
        </p:nvCxnSpPr>
        <p:spPr>
          <a:xfrm>
            <a:off x="6866227" y="1526661"/>
            <a:ext cx="0" cy="2261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A648123-4E19-4019-A7C0-3542202DBB27}"/>
              </a:ext>
            </a:extLst>
          </p:cNvPr>
          <p:cNvCxnSpPr>
            <a:cxnSpLocks/>
          </p:cNvCxnSpPr>
          <p:nvPr/>
        </p:nvCxnSpPr>
        <p:spPr>
          <a:xfrm>
            <a:off x="7906394" y="1526661"/>
            <a:ext cx="0" cy="2261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8D0D9AF0-D42E-4834-9FA5-8307DCA3677F}"/>
              </a:ext>
            </a:extLst>
          </p:cNvPr>
          <p:cNvCxnSpPr>
            <a:cxnSpLocks/>
          </p:cNvCxnSpPr>
          <p:nvPr/>
        </p:nvCxnSpPr>
        <p:spPr>
          <a:xfrm>
            <a:off x="8662475" y="1526661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6DBE1DEE-1DA4-4DAC-9028-15E5F1D6B16C}"/>
              </a:ext>
            </a:extLst>
          </p:cNvPr>
          <p:cNvCxnSpPr>
            <a:cxnSpLocks/>
          </p:cNvCxnSpPr>
          <p:nvPr/>
        </p:nvCxnSpPr>
        <p:spPr>
          <a:xfrm>
            <a:off x="9267636" y="1526661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97B584E1-3752-4770-A617-9D2032B13870}"/>
              </a:ext>
            </a:extLst>
          </p:cNvPr>
          <p:cNvCxnSpPr>
            <a:cxnSpLocks/>
          </p:cNvCxnSpPr>
          <p:nvPr/>
        </p:nvCxnSpPr>
        <p:spPr>
          <a:xfrm>
            <a:off x="9900810" y="1526661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7872A72-7158-4DC7-A1BB-47D1CDAB869C}"/>
              </a:ext>
            </a:extLst>
          </p:cNvPr>
          <p:cNvCxnSpPr>
            <a:cxnSpLocks/>
          </p:cNvCxnSpPr>
          <p:nvPr/>
        </p:nvCxnSpPr>
        <p:spPr>
          <a:xfrm>
            <a:off x="10508631" y="1526661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A2FFB2A-F383-4D69-A456-6DB49AAF2463}"/>
              </a:ext>
            </a:extLst>
          </p:cNvPr>
          <p:cNvCxnSpPr>
            <a:cxnSpLocks/>
          </p:cNvCxnSpPr>
          <p:nvPr/>
        </p:nvCxnSpPr>
        <p:spPr>
          <a:xfrm>
            <a:off x="11116452" y="1526661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C17F821F-C61C-4CD2-8044-F2C892E93A35}"/>
              </a:ext>
            </a:extLst>
          </p:cNvPr>
          <p:cNvSpPr/>
          <p:nvPr/>
        </p:nvSpPr>
        <p:spPr>
          <a:xfrm rot="18000000">
            <a:off x="5184271" y="3503174"/>
            <a:ext cx="798146" cy="22368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47C7BA4C-4F06-4011-B6A2-C6E80B76CEB2}"/>
              </a:ext>
            </a:extLst>
          </p:cNvPr>
          <p:cNvGrpSpPr/>
          <p:nvPr/>
        </p:nvGrpSpPr>
        <p:grpSpPr>
          <a:xfrm>
            <a:off x="5338622" y="5196500"/>
            <a:ext cx="4305901" cy="649450"/>
            <a:chOff x="6096000" y="4682836"/>
            <a:chExt cx="4305901" cy="649450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1C1EB778-6516-4951-87EA-77193540A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4682836"/>
              <a:ext cx="4305901" cy="504895"/>
            </a:xfrm>
            <a:prstGeom prst="rect">
              <a:avLst/>
            </a:prstGeom>
          </p:spPr>
        </p:pic>
        <p:sp>
          <p:nvSpPr>
            <p:cNvPr id="55" name="Accolade ouvrante 54">
              <a:extLst>
                <a:ext uri="{FF2B5EF4-FFF2-40B4-BE49-F238E27FC236}">
                  <a16:creationId xmlns:a16="http://schemas.microsoft.com/office/drawing/2014/main" id="{38032EC9-20FC-4903-B578-F2D21DC0BBC5}"/>
                </a:ext>
              </a:extLst>
            </p:cNvPr>
            <p:cNvSpPr/>
            <p:nvPr/>
          </p:nvSpPr>
          <p:spPr>
            <a:xfrm rot="16200000">
              <a:off x="8362026" y="4936372"/>
              <a:ext cx="282839" cy="508990"/>
            </a:xfrm>
            <a:prstGeom prst="leftBrace">
              <a:avLst>
                <a:gd name="adj1" fmla="val 49945"/>
                <a:gd name="adj2" fmla="val 58187"/>
              </a:avLst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6" name="Accolade ouvrante 55">
              <a:extLst>
                <a:ext uri="{FF2B5EF4-FFF2-40B4-BE49-F238E27FC236}">
                  <a16:creationId xmlns:a16="http://schemas.microsoft.com/office/drawing/2014/main" id="{35EEB4CC-E204-458F-8923-3FD7A11F567F}"/>
                </a:ext>
              </a:extLst>
            </p:cNvPr>
            <p:cNvSpPr/>
            <p:nvPr/>
          </p:nvSpPr>
          <p:spPr>
            <a:xfrm rot="16200000">
              <a:off x="9260948" y="4696439"/>
              <a:ext cx="282839" cy="982581"/>
            </a:xfrm>
            <a:prstGeom prst="leftBrace">
              <a:avLst>
                <a:gd name="adj1" fmla="val 49945"/>
                <a:gd name="adj2" fmla="val 51927"/>
              </a:avLst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B53B0DC6-2951-4E58-BC67-D3182F5125FF}"/>
              </a:ext>
            </a:extLst>
          </p:cNvPr>
          <p:cNvGrpSpPr/>
          <p:nvPr/>
        </p:nvGrpSpPr>
        <p:grpSpPr>
          <a:xfrm>
            <a:off x="10636260" y="4590108"/>
            <a:ext cx="3224595" cy="1902768"/>
            <a:chOff x="5080925" y="2836124"/>
            <a:chExt cx="5324615" cy="3046988"/>
          </a:xfrm>
        </p:grpSpPr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6B4F3E8E-83DF-452B-B48E-B3002B785361}"/>
                </a:ext>
              </a:extLst>
            </p:cNvPr>
            <p:cNvSpPr txBox="1"/>
            <p:nvPr/>
          </p:nvSpPr>
          <p:spPr>
            <a:xfrm>
              <a:off x="5222344" y="2836124"/>
              <a:ext cx="5183196" cy="294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/>
                <a:t>65 </a:t>
              </a:r>
            </a:p>
            <a:p>
              <a:r>
                <a:rPr lang="en-CA" sz="2000" dirty="0"/>
                <a:t>108 </a:t>
              </a:r>
            </a:p>
            <a:p>
              <a:r>
                <a:rPr lang="en-CA" sz="2000" dirty="0"/>
                <a:t>108 </a:t>
              </a:r>
            </a:p>
            <a:p>
              <a:r>
                <a:rPr lang="en-CA" sz="2000" dirty="0"/>
                <a:t>111 </a:t>
              </a:r>
            </a:p>
            <a:p>
              <a:r>
                <a:rPr lang="en-CA" sz="2000" dirty="0"/>
                <a:t>13 </a:t>
              </a:r>
            </a:p>
            <a:p>
              <a:r>
                <a:rPr lang="en-CA" sz="2000" dirty="0"/>
                <a:t>10</a:t>
              </a:r>
              <a:endParaRPr lang="fr-CA" sz="2000" dirty="0"/>
            </a:p>
          </p:txBody>
        </p:sp>
        <p:sp>
          <p:nvSpPr>
            <p:cNvPr id="65" name="Accolade ouvrante 64">
              <a:extLst>
                <a:ext uri="{FF2B5EF4-FFF2-40B4-BE49-F238E27FC236}">
                  <a16:creationId xmlns:a16="http://schemas.microsoft.com/office/drawing/2014/main" id="{80E9ABD5-F3A5-4E64-8ACE-FB013136B568}"/>
                </a:ext>
              </a:extLst>
            </p:cNvPr>
            <p:cNvSpPr/>
            <p:nvPr/>
          </p:nvSpPr>
          <p:spPr>
            <a:xfrm>
              <a:off x="5080926" y="2903566"/>
              <a:ext cx="282839" cy="1934822"/>
            </a:xfrm>
            <a:prstGeom prst="leftBrace">
              <a:avLst>
                <a:gd name="adj1" fmla="val 49945"/>
                <a:gd name="adj2" fmla="val 58187"/>
              </a:avLst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sz="1200"/>
            </a:p>
          </p:txBody>
        </p:sp>
        <p:sp>
          <p:nvSpPr>
            <p:cNvPr id="66" name="Accolade ouvrante 65">
              <a:extLst>
                <a:ext uri="{FF2B5EF4-FFF2-40B4-BE49-F238E27FC236}">
                  <a16:creationId xmlns:a16="http://schemas.microsoft.com/office/drawing/2014/main" id="{DEE57893-58D5-426A-9DD8-E37F61A4FDB6}"/>
                </a:ext>
              </a:extLst>
            </p:cNvPr>
            <p:cNvSpPr/>
            <p:nvPr/>
          </p:nvSpPr>
          <p:spPr>
            <a:xfrm>
              <a:off x="5080925" y="4900532"/>
              <a:ext cx="282839" cy="982580"/>
            </a:xfrm>
            <a:prstGeom prst="leftBrace">
              <a:avLst>
                <a:gd name="adj1" fmla="val 49945"/>
                <a:gd name="adj2" fmla="val 58187"/>
              </a:avLst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sz="1200"/>
            </a:p>
          </p:txBody>
        </p:sp>
      </p:grp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A00FAEC3-DD0D-4F99-B631-ABC2E428976F}"/>
              </a:ext>
            </a:extLst>
          </p:cNvPr>
          <p:cNvSpPr/>
          <p:nvPr/>
        </p:nvSpPr>
        <p:spPr>
          <a:xfrm>
            <a:off x="9693640" y="4922894"/>
            <a:ext cx="536464" cy="105210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</p:spTree>
    <p:extLst>
      <p:ext uri="{BB962C8B-B14F-4D97-AF65-F5344CB8AC3E}">
        <p14:creationId xmlns:p14="http://schemas.microsoft.com/office/powerpoint/2010/main" val="3987933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>
            <a:extLst>
              <a:ext uri="{FF2B5EF4-FFF2-40B4-BE49-F238E27FC236}">
                <a16:creationId xmlns:a16="http://schemas.microsoft.com/office/drawing/2014/main" id="{FFBB8C65-00E1-4CB7-8D49-E4326EACA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10" y="922495"/>
            <a:ext cx="3962750" cy="464658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48F07640-C2AB-4EA5-8D4C-CE203FBC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401" y="1331342"/>
            <a:ext cx="2200582" cy="225774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8A34558-6FA3-4D18-BE6E-C3A8A488D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35" y="3830497"/>
            <a:ext cx="2384331" cy="268710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7BECF96-72BE-45E7-A935-1B24D7066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59" y="1239590"/>
            <a:ext cx="2722473" cy="541253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RECONSTITUTION DU MESSAGE ASCII</a:t>
            </a:r>
            <a:endParaRPr lang="fr-CA" sz="3200" dirty="0"/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198DE61A-4611-4B74-9D2B-238C50BB10D9}"/>
              </a:ext>
            </a:extLst>
          </p:cNvPr>
          <p:cNvSpPr/>
          <p:nvPr/>
        </p:nvSpPr>
        <p:spPr>
          <a:xfrm rot="10800000">
            <a:off x="4932032" y="1042979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0616AF8-589A-45BD-AC9B-8CA68B30BFF2}"/>
              </a:ext>
            </a:extLst>
          </p:cNvPr>
          <p:cNvSpPr txBox="1"/>
          <p:nvPr/>
        </p:nvSpPr>
        <p:spPr>
          <a:xfrm>
            <a:off x="5212043" y="1016324"/>
            <a:ext cx="2377512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Code Arduino.</a:t>
            </a:r>
            <a:endParaRPr lang="fr-CA" sz="1200" i="1" dirty="0">
              <a:solidFill>
                <a:schemeClr val="bg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AACA2BC-CCD5-4BE5-AC57-5BE4A5332DBF}"/>
              </a:ext>
            </a:extLst>
          </p:cNvPr>
          <p:cNvSpPr txBox="1"/>
          <p:nvPr/>
        </p:nvSpPr>
        <p:spPr>
          <a:xfrm>
            <a:off x="1070314" y="2730856"/>
            <a:ext cx="443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65 </a:t>
            </a:r>
          </a:p>
          <a:p>
            <a:r>
              <a:rPr lang="en-CA" sz="800" dirty="0"/>
              <a:t>108 </a:t>
            </a:r>
          </a:p>
          <a:p>
            <a:r>
              <a:rPr lang="en-CA" sz="800" dirty="0"/>
              <a:t>108 </a:t>
            </a:r>
          </a:p>
          <a:p>
            <a:r>
              <a:rPr lang="en-CA" sz="800" dirty="0"/>
              <a:t>111 </a:t>
            </a:r>
          </a:p>
          <a:p>
            <a:r>
              <a:rPr lang="en-CA" sz="800" dirty="0">
                <a:solidFill>
                  <a:srgbClr val="FF0000"/>
                </a:solidFill>
              </a:rPr>
              <a:t>13</a:t>
            </a:r>
            <a:r>
              <a:rPr lang="en-CA" sz="800" dirty="0"/>
              <a:t> </a:t>
            </a:r>
          </a:p>
          <a:p>
            <a:r>
              <a:rPr lang="en-CA" sz="800" dirty="0">
                <a:solidFill>
                  <a:schemeClr val="accent5"/>
                </a:solidFill>
              </a:rPr>
              <a:t>10</a:t>
            </a:r>
            <a:endParaRPr lang="fr-CA" sz="800" dirty="0">
              <a:solidFill>
                <a:schemeClr val="accent5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3CE2580-D71A-4F95-8D46-A474C05FEA35}"/>
              </a:ext>
            </a:extLst>
          </p:cNvPr>
          <p:cNvSpPr txBox="1"/>
          <p:nvPr/>
        </p:nvSpPr>
        <p:spPr>
          <a:xfrm>
            <a:off x="1709693" y="3965022"/>
            <a:ext cx="443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65 </a:t>
            </a:r>
          </a:p>
          <a:p>
            <a:r>
              <a:rPr lang="en-CA" sz="800" dirty="0"/>
              <a:t>108 </a:t>
            </a:r>
          </a:p>
          <a:p>
            <a:r>
              <a:rPr lang="en-CA" sz="800" dirty="0"/>
              <a:t>108 </a:t>
            </a:r>
          </a:p>
          <a:p>
            <a:r>
              <a:rPr lang="en-CA" sz="800" dirty="0"/>
              <a:t>111 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9495334-3826-4A78-AE84-7D763E5B92E6}"/>
              </a:ext>
            </a:extLst>
          </p:cNvPr>
          <p:cNvSpPr txBox="1"/>
          <p:nvPr/>
        </p:nvSpPr>
        <p:spPr>
          <a:xfrm>
            <a:off x="1028171" y="4041965"/>
            <a:ext cx="4432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ECF3B77D-DB22-44F6-961F-EF1D7C707BB6}"/>
              </a:ext>
            </a:extLst>
          </p:cNvPr>
          <p:cNvSpPr txBox="1"/>
          <p:nvPr/>
        </p:nvSpPr>
        <p:spPr>
          <a:xfrm>
            <a:off x="1237529" y="3837099"/>
            <a:ext cx="4432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D8BF643-9EAD-4298-861A-2F6F05EDAA65}"/>
              </a:ext>
            </a:extLst>
          </p:cNvPr>
          <p:cNvSpPr txBox="1"/>
          <p:nvPr/>
        </p:nvSpPr>
        <p:spPr>
          <a:xfrm>
            <a:off x="1728941" y="5097776"/>
            <a:ext cx="1458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65 108 108 111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B932CE7-8FC3-4A0C-92BF-3C91C02C2BCB}"/>
              </a:ext>
            </a:extLst>
          </p:cNvPr>
          <p:cNvSpPr txBox="1"/>
          <p:nvPr/>
        </p:nvSpPr>
        <p:spPr>
          <a:xfrm>
            <a:off x="1777714" y="5683987"/>
            <a:ext cx="1458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“Allo”</a:t>
            </a:r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1EA1F385-B66B-464C-BF27-490D1661B757}"/>
              </a:ext>
            </a:extLst>
          </p:cNvPr>
          <p:cNvSpPr/>
          <p:nvPr/>
        </p:nvSpPr>
        <p:spPr>
          <a:xfrm rot="10800000">
            <a:off x="1513524" y="3073543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5EDB862-BE45-444F-9CB8-68C480C95074}"/>
              </a:ext>
            </a:extLst>
          </p:cNvPr>
          <p:cNvSpPr txBox="1"/>
          <p:nvPr/>
        </p:nvSpPr>
        <p:spPr>
          <a:xfrm>
            <a:off x="1790706" y="3044561"/>
            <a:ext cx="3808851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Les entiers sont reçus l’un après l’autre (i.e. en séquence).</a:t>
            </a:r>
            <a:endParaRPr lang="fr-CA" sz="1200" i="1" dirty="0">
              <a:solidFill>
                <a:schemeClr val="bg1"/>
              </a:solidFill>
            </a:endParaRPr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638FD9E2-B3D2-4031-93A0-4DCF2A7A6906}"/>
              </a:ext>
            </a:extLst>
          </p:cNvPr>
          <p:cNvSpPr/>
          <p:nvPr/>
        </p:nvSpPr>
        <p:spPr>
          <a:xfrm rot="10800000">
            <a:off x="1961483" y="3589082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CEFF43F-1B48-476A-941E-DA53C7983B11}"/>
              </a:ext>
            </a:extLst>
          </p:cNvPr>
          <p:cNvSpPr txBox="1"/>
          <p:nvPr/>
        </p:nvSpPr>
        <p:spPr>
          <a:xfrm>
            <a:off x="2238665" y="3560100"/>
            <a:ext cx="3665691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On se débarrasse du 13. </a:t>
            </a:r>
          </a:p>
          <a:p>
            <a:r>
              <a:rPr lang="fr-CA" sz="1200" dirty="0">
                <a:solidFill>
                  <a:schemeClr val="bg1"/>
                </a:solidFill>
              </a:rPr>
              <a:t>Le 10 est utilisé pour indiquer que le message est complet. Le reste de la séquence passe sans changement. </a:t>
            </a:r>
            <a:endParaRPr lang="fr-CA" sz="1200" i="1" dirty="0">
              <a:solidFill>
                <a:schemeClr val="bg1"/>
              </a:solidFill>
            </a:endParaRPr>
          </a:p>
        </p:txBody>
      </p: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4E91B519-B2C9-4844-A815-E8B1EA5580A3}"/>
              </a:ext>
            </a:extLst>
          </p:cNvPr>
          <p:cNvSpPr/>
          <p:nvPr/>
        </p:nvSpPr>
        <p:spPr>
          <a:xfrm rot="10800000">
            <a:off x="2584400" y="4659528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B663883-F765-47CA-BA11-47486D9DD2FD}"/>
              </a:ext>
            </a:extLst>
          </p:cNvPr>
          <p:cNvSpPr txBox="1"/>
          <p:nvPr/>
        </p:nvSpPr>
        <p:spPr>
          <a:xfrm>
            <a:off x="2861582" y="4630546"/>
            <a:ext cx="3451148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La boîte </a:t>
            </a:r>
            <a:r>
              <a:rPr lang="fr-CA" sz="1200" b="1" i="1" dirty="0" err="1">
                <a:solidFill>
                  <a:schemeClr val="bg1"/>
                </a:solidFill>
              </a:rPr>
              <a:t>zl</a:t>
            </a:r>
            <a:r>
              <a:rPr lang="fr-CA" sz="1200" b="1" i="1" dirty="0">
                <a:solidFill>
                  <a:schemeClr val="bg1"/>
                </a:solidFill>
              </a:rPr>
              <a:t> group 256 </a:t>
            </a:r>
            <a:r>
              <a:rPr lang="fr-CA" sz="1200" dirty="0">
                <a:solidFill>
                  <a:schemeClr val="bg1"/>
                </a:solidFill>
              </a:rPr>
              <a:t>regroupe les éléments qui arrivent l’un après l’autre (en séquence) ensemble dans une liste.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198092E-9C1F-4FE6-AB87-C2922831EAD6}"/>
              </a:ext>
            </a:extLst>
          </p:cNvPr>
          <p:cNvSpPr txBox="1"/>
          <p:nvPr/>
        </p:nvSpPr>
        <p:spPr>
          <a:xfrm>
            <a:off x="2829047" y="5385634"/>
            <a:ext cx="3451148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On convertit la liste en message ASCII.</a:t>
            </a:r>
          </a:p>
        </p:txBody>
      </p:sp>
      <p:sp>
        <p:nvSpPr>
          <p:cNvPr id="51" name="Flèche : droite 50">
            <a:extLst>
              <a:ext uri="{FF2B5EF4-FFF2-40B4-BE49-F238E27FC236}">
                <a16:creationId xmlns:a16="http://schemas.microsoft.com/office/drawing/2014/main" id="{9D6779B7-2DA8-4566-90E5-712C408EF56C}"/>
              </a:ext>
            </a:extLst>
          </p:cNvPr>
          <p:cNvSpPr/>
          <p:nvPr/>
        </p:nvSpPr>
        <p:spPr>
          <a:xfrm rot="10800000">
            <a:off x="2546208" y="5426713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81296AB9-64AD-45AD-BC9C-B4F352A4B91A}"/>
              </a:ext>
            </a:extLst>
          </p:cNvPr>
          <p:cNvSpPr txBox="1"/>
          <p:nvPr/>
        </p:nvSpPr>
        <p:spPr>
          <a:xfrm>
            <a:off x="1777714" y="6096843"/>
            <a:ext cx="1458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Allo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C3DC6E1E-286C-4375-8FE8-28C27A1102CE}"/>
              </a:ext>
            </a:extLst>
          </p:cNvPr>
          <p:cNvSpPr txBox="1"/>
          <p:nvPr/>
        </p:nvSpPr>
        <p:spPr>
          <a:xfrm>
            <a:off x="2837650" y="5792580"/>
            <a:ext cx="4344385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b="1" dirty="0">
                <a:solidFill>
                  <a:schemeClr val="bg1"/>
                </a:solidFill>
              </a:rPr>
              <a:t>Si il y a des espaces dans le message, </a:t>
            </a:r>
            <a:r>
              <a:rPr lang="fr-CA" sz="1200" dirty="0">
                <a:solidFill>
                  <a:schemeClr val="bg1"/>
                </a:solidFill>
              </a:rPr>
              <a:t>découpe le message en éléments séparés (ne fait rien dans ce cas-ci mais sera utile plus tard).</a:t>
            </a:r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44B6423D-9AE3-4364-AB57-CAD5855493AD}"/>
              </a:ext>
            </a:extLst>
          </p:cNvPr>
          <p:cNvSpPr/>
          <p:nvPr/>
        </p:nvSpPr>
        <p:spPr>
          <a:xfrm rot="10800000">
            <a:off x="2554811" y="5900717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58731419-F07C-48F5-A737-C4D1ED6A649E}"/>
              </a:ext>
            </a:extLst>
          </p:cNvPr>
          <p:cNvCxnSpPr>
            <a:cxnSpLocks/>
          </p:cNvCxnSpPr>
          <p:nvPr/>
        </p:nvCxnSpPr>
        <p:spPr>
          <a:xfrm flipV="1">
            <a:off x="7048870" y="4447713"/>
            <a:ext cx="1774939" cy="1564848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 : en arc 55">
            <a:extLst>
              <a:ext uri="{FF2B5EF4-FFF2-40B4-BE49-F238E27FC236}">
                <a16:creationId xmlns:a16="http://schemas.microsoft.com/office/drawing/2014/main" id="{A19B43E7-FACD-41C4-AF4B-4E38B9EBD385}"/>
              </a:ext>
            </a:extLst>
          </p:cNvPr>
          <p:cNvCxnSpPr>
            <a:cxnSpLocks/>
          </p:cNvCxnSpPr>
          <p:nvPr/>
        </p:nvCxnSpPr>
        <p:spPr>
          <a:xfrm flipV="1">
            <a:off x="6312730" y="2711648"/>
            <a:ext cx="2611588" cy="2174760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BFED79C2-E637-4399-84FE-58F16D138CFB}"/>
              </a:ext>
            </a:extLst>
          </p:cNvPr>
          <p:cNvSpPr txBox="1"/>
          <p:nvPr/>
        </p:nvSpPr>
        <p:spPr>
          <a:xfrm>
            <a:off x="9164390" y="1863873"/>
            <a:ext cx="443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a</a:t>
            </a:r>
          </a:p>
          <a:p>
            <a:r>
              <a:rPr lang="en-CA" sz="800" dirty="0"/>
              <a:t>b</a:t>
            </a:r>
          </a:p>
          <a:p>
            <a:r>
              <a:rPr lang="en-CA" sz="800" dirty="0"/>
              <a:t>c</a:t>
            </a:r>
          </a:p>
          <a:p>
            <a:r>
              <a:rPr lang="en-CA" sz="800" dirty="0"/>
              <a:t>bang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1C22853-334E-490A-AA0D-398AB9961A91}"/>
              </a:ext>
            </a:extLst>
          </p:cNvPr>
          <p:cNvSpPr txBox="1"/>
          <p:nvPr/>
        </p:nvSpPr>
        <p:spPr>
          <a:xfrm>
            <a:off x="9111087" y="2930910"/>
            <a:ext cx="4432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a b c</a:t>
            </a:r>
          </a:p>
        </p:txBody>
      </p:sp>
    </p:spTree>
    <p:extLst>
      <p:ext uri="{BB962C8B-B14F-4D97-AF65-F5344CB8AC3E}">
        <p14:creationId xmlns:p14="http://schemas.microsoft.com/office/powerpoint/2010/main" val="2508121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DF09861-98CF-4DFC-BFA7-FF8C61E77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34" y="1764738"/>
            <a:ext cx="4193042" cy="226477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400" dirty="0"/>
              <a:t>MAX : RECONSTITUTION D’UN MESSAGE ASCII AVEC SÉLECTEUR</a:t>
            </a:r>
            <a:endParaRPr lang="fr-CA" sz="2400" dirty="0"/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198DE61A-4611-4B74-9D2B-238C50BB10D9}"/>
              </a:ext>
            </a:extLst>
          </p:cNvPr>
          <p:cNvSpPr/>
          <p:nvPr/>
        </p:nvSpPr>
        <p:spPr>
          <a:xfrm rot="5400000">
            <a:off x="2801391" y="1370674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0616AF8-589A-45BD-AC9B-8CA68B30BFF2}"/>
              </a:ext>
            </a:extLst>
          </p:cNvPr>
          <p:cNvSpPr txBox="1"/>
          <p:nvPr/>
        </p:nvSpPr>
        <p:spPr>
          <a:xfrm>
            <a:off x="1865899" y="1070388"/>
            <a:ext cx="2377512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Code Arduino. </a:t>
            </a:r>
            <a:r>
              <a:rPr lang="fr-CA" sz="1200" b="1" dirty="0">
                <a:solidFill>
                  <a:schemeClr val="bg1"/>
                </a:solidFill>
              </a:rPr>
              <a:t>À noter qu’on envoie la valeur que si elle change!</a:t>
            </a:r>
            <a:endParaRPr lang="fr-CA" sz="1200" b="1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7C3334-08EF-4086-AB00-1280B30266E1}"/>
              </a:ext>
            </a:extLst>
          </p:cNvPr>
          <p:cNvSpPr/>
          <p:nvPr/>
        </p:nvSpPr>
        <p:spPr>
          <a:xfrm>
            <a:off x="2691152" y="4299000"/>
            <a:ext cx="10312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800" dirty="0"/>
              <a:t>112</a:t>
            </a:r>
          </a:p>
          <a:p>
            <a:r>
              <a:rPr lang="fr-CA" sz="800" dirty="0"/>
              <a:t>111</a:t>
            </a:r>
          </a:p>
          <a:p>
            <a:r>
              <a:rPr lang="fr-CA" sz="800" dirty="0"/>
              <a:t>116</a:t>
            </a:r>
          </a:p>
          <a:p>
            <a:r>
              <a:rPr lang="fr-CA" sz="800" dirty="0"/>
              <a:t>32</a:t>
            </a:r>
          </a:p>
          <a:p>
            <a:r>
              <a:rPr lang="fr-CA" sz="800" dirty="0"/>
              <a:t>50</a:t>
            </a:r>
          </a:p>
          <a:p>
            <a:r>
              <a:rPr lang="fr-CA" sz="800" dirty="0"/>
              <a:t>50</a:t>
            </a:r>
          </a:p>
          <a:p>
            <a:r>
              <a:rPr lang="fr-CA" sz="800" dirty="0"/>
              <a:t>57</a:t>
            </a:r>
          </a:p>
          <a:p>
            <a:r>
              <a:rPr lang="fr-CA" sz="800" dirty="0"/>
              <a:t>13</a:t>
            </a:r>
          </a:p>
          <a:p>
            <a:r>
              <a:rPr lang="fr-CA" sz="800" dirty="0"/>
              <a:t>10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B1D481DB-E727-4750-9555-FDDDE93FAF41}"/>
              </a:ext>
            </a:extLst>
          </p:cNvPr>
          <p:cNvSpPr/>
          <p:nvPr/>
        </p:nvSpPr>
        <p:spPr>
          <a:xfrm rot="5400000">
            <a:off x="2697113" y="5510369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BF5BE6-C29E-4C8E-91CD-23263FDE6D0D}"/>
              </a:ext>
            </a:extLst>
          </p:cNvPr>
          <p:cNvSpPr/>
          <p:nvPr/>
        </p:nvSpPr>
        <p:spPr>
          <a:xfrm>
            <a:off x="1735908" y="5787612"/>
            <a:ext cx="2637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p</a:t>
            </a:r>
            <a:r>
              <a:rPr lang="fr-CA" sz="2800" dirty="0" err="1"/>
              <a:t>ot</a:t>
            </a:r>
            <a:r>
              <a:rPr lang="fr-CA" sz="2800" dirty="0"/>
              <a:t> 229(</a:t>
            </a:r>
            <a:r>
              <a:rPr lang="fr-CA" sz="2800" dirty="0" err="1"/>
              <a:t>cr</a:t>
            </a:r>
            <a:r>
              <a:rPr lang="fr-CA" sz="2800" dirty="0"/>
              <a:t>)(ln)</a:t>
            </a:r>
          </a:p>
        </p:txBody>
      </p:sp>
      <p:sp>
        <p:nvSpPr>
          <p:cNvPr id="55" name="Flèche : droite 54">
            <a:extLst>
              <a:ext uri="{FF2B5EF4-FFF2-40B4-BE49-F238E27FC236}">
                <a16:creationId xmlns:a16="http://schemas.microsoft.com/office/drawing/2014/main" id="{6BE914C0-36A5-4E99-A4AE-781EB48957AF}"/>
              </a:ext>
            </a:extLst>
          </p:cNvPr>
          <p:cNvSpPr/>
          <p:nvPr/>
        </p:nvSpPr>
        <p:spPr>
          <a:xfrm rot="5400000">
            <a:off x="2715880" y="4001075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94FE49B-9DFE-42F3-8756-31648160103B}"/>
              </a:ext>
            </a:extLst>
          </p:cNvPr>
          <p:cNvGrpSpPr/>
          <p:nvPr/>
        </p:nvGrpSpPr>
        <p:grpSpPr>
          <a:xfrm>
            <a:off x="7396815" y="1088713"/>
            <a:ext cx="2773053" cy="5523966"/>
            <a:chOff x="7396815" y="1088713"/>
            <a:chExt cx="2773053" cy="552396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8DEF57DF-C7EA-40CC-8BFA-CD86D29C4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8591" y="1088713"/>
              <a:ext cx="2221277" cy="5523966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C86F1F8-8481-4149-8B60-253C436C2067}"/>
                </a:ext>
              </a:extLst>
            </p:cNvPr>
            <p:cNvSpPr/>
            <p:nvPr/>
          </p:nvSpPr>
          <p:spPr>
            <a:xfrm>
              <a:off x="8071434" y="2160495"/>
              <a:ext cx="103123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800" dirty="0"/>
                <a:t>112</a:t>
              </a:r>
            </a:p>
            <a:p>
              <a:r>
                <a:rPr lang="fr-CA" sz="800" dirty="0"/>
                <a:t>111</a:t>
              </a:r>
            </a:p>
            <a:p>
              <a:r>
                <a:rPr lang="fr-CA" sz="800" dirty="0"/>
                <a:t>116</a:t>
              </a:r>
            </a:p>
            <a:p>
              <a:r>
                <a:rPr lang="fr-CA" sz="800" dirty="0"/>
                <a:t>32</a:t>
              </a:r>
            </a:p>
            <a:p>
              <a:r>
                <a:rPr lang="fr-CA" sz="800" dirty="0"/>
                <a:t>50</a:t>
              </a:r>
            </a:p>
            <a:p>
              <a:r>
                <a:rPr lang="fr-CA" sz="800" dirty="0"/>
                <a:t>50</a:t>
              </a:r>
            </a:p>
            <a:p>
              <a:r>
                <a:rPr lang="fr-CA" sz="800" dirty="0"/>
                <a:t>57</a:t>
              </a:r>
            </a:p>
            <a:p>
              <a:r>
                <a:rPr lang="fr-CA" sz="800" dirty="0"/>
                <a:t>13</a:t>
              </a:r>
            </a:p>
            <a:p>
              <a:r>
                <a:rPr lang="fr-CA" sz="800" dirty="0"/>
                <a:t>10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B78C286-3A0F-494E-AC2F-5E32534473D2}"/>
                </a:ext>
              </a:extLst>
            </p:cNvPr>
            <p:cNvSpPr/>
            <p:nvPr/>
          </p:nvSpPr>
          <p:spPr>
            <a:xfrm>
              <a:off x="8831085" y="3527504"/>
              <a:ext cx="103123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800" dirty="0"/>
                <a:t>112</a:t>
              </a:r>
            </a:p>
            <a:p>
              <a:r>
                <a:rPr lang="fr-CA" sz="800" dirty="0"/>
                <a:t>111</a:t>
              </a:r>
            </a:p>
            <a:p>
              <a:r>
                <a:rPr lang="fr-CA" sz="800" dirty="0"/>
                <a:t>116</a:t>
              </a:r>
            </a:p>
            <a:p>
              <a:r>
                <a:rPr lang="fr-CA" sz="800" dirty="0"/>
                <a:t>50</a:t>
              </a:r>
            </a:p>
            <a:p>
              <a:r>
                <a:rPr lang="fr-CA" sz="800" dirty="0"/>
                <a:t>50</a:t>
              </a:r>
            </a:p>
            <a:p>
              <a:r>
                <a:rPr lang="fr-CA" sz="800" dirty="0"/>
                <a:t>57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C22075F-283B-42F5-84A5-BD0744E6D81B}"/>
                </a:ext>
              </a:extLst>
            </p:cNvPr>
            <p:cNvSpPr/>
            <p:nvPr/>
          </p:nvSpPr>
          <p:spPr>
            <a:xfrm>
              <a:off x="7923114" y="3723944"/>
              <a:ext cx="40841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800" dirty="0"/>
                <a:t>10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E6FD1BB-CEA2-4F38-AECD-1BE8E41C2BE6}"/>
                </a:ext>
              </a:extLst>
            </p:cNvPr>
            <p:cNvSpPr/>
            <p:nvPr/>
          </p:nvSpPr>
          <p:spPr>
            <a:xfrm>
              <a:off x="8292682" y="3556392"/>
              <a:ext cx="40841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800" dirty="0"/>
                <a:t>13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515B81E-3E64-46E2-875F-A1D758C0C855}"/>
                </a:ext>
              </a:extLst>
            </p:cNvPr>
            <p:cNvSpPr/>
            <p:nvPr/>
          </p:nvSpPr>
          <p:spPr>
            <a:xfrm>
              <a:off x="8701094" y="4709752"/>
              <a:ext cx="130427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800" dirty="0"/>
                <a:t>112 111 116 50 50 57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7530C91-A259-4EEC-B2BC-074B326266C5}"/>
                </a:ext>
              </a:extLst>
            </p:cNvPr>
            <p:cNvSpPr/>
            <p:nvPr/>
          </p:nvSpPr>
          <p:spPr>
            <a:xfrm>
              <a:off x="7414813" y="5232577"/>
              <a:ext cx="130427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CA" sz="800" dirty="0"/>
                <a:t>“</a:t>
              </a:r>
              <a:r>
                <a:rPr lang="fr-CA" sz="800" dirty="0"/>
                <a:t>pot 229"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65D1D84-25DC-44A3-A47E-D17F1B0095E4}"/>
                </a:ext>
              </a:extLst>
            </p:cNvPr>
            <p:cNvSpPr/>
            <p:nvPr/>
          </p:nvSpPr>
          <p:spPr>
            <a:xfrm>
              <a:off x="7426442" y="5661215"/>
              <a:ext cx="130427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CA" sz="800" dirty="0"/>
                <a:t>pot 229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F0C1A1E-E5E8-4CC2-99FC-12049933A845}"/>
                </a:ext>
              </a:extLst>
            </p:cNvPr>
            <p:cNvSpPr/>
            <p:nvPr/>
          </p:nvSpPr>
          <p:spPr>
            <a:xfrm>
              <a:off x="7396815" y="6105554"/>
              <a:ext cx="130427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CA" sz="800" dirty="0"/>
                <a:t>229</a:t>
              </a:r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6B0EED4F-6B68-4738-9598-1FD335C20FFA}"/>
              </a:ext>
            </a:extLst>
          </p:cNvPr>
          <p:cNvSpPr txBox="1"/>
          <p:nvPr/>
        </p:nvSpPr>
        <p:spPr>
          <a:xfrm>
            <a:off x="3125981" y="4529832"/>
            <a:ext cx="1192803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La séquence numérique</a:t>
            </a:r>
            <a:endParaRPr lang="fr-CA" sz="12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163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556359"/>
            <a:ext cx="10862256" cy="1067342"/>
          </a:xfrm>
        </p:spPr>
        <p:txBody>
          <a:bodyPr anchor="t">
            <a:noAutofit/>
          </a:bodyPr>
          <a:lstStyle/>
          <a:p>
            <a:r>
              <a:rPr lang="fr-CA" sz="3200" dirty="0">
                <a:solidFill>
                  <a:schemeClr val="accent4"/>
                </a:solidFill>
              </a:rPr>
              <a:t>trigger</a:t>
            </a:r>
            <a:r>
              <a:rPr lang="fr-CA" sz="3200" dirty="0">
                <a:solidFill>
                  <a:schemeClr val="bg2"/>
                </a:solidFill>
              </a:rPr>
              <a:t> </a:t>
            </a:r>
            <a:r>
              <a:rPr lang="fr-CA" sz="3200" dirty="0">
                <a:solidFill>
                  <a:schemeClr val="tx1"/>
                </a:solidFill>
              </a:rPr>
              <a:t>DANS</a:t>
            </a:r>
            <a:r>
              <a:rPr lang="fr-CA" sz="3200" dirty="0">
                <a:solidFill>
                  <a:schemeClr val="bg2"/>
                </a:solidFill>
              </a:rPr>
              <a:t> MAX </a:t>
            </a:r>
            <a:r>
              <a:rPr lang="fr-CA" sz="3200" dirty="0"/>
              <a:t>: ENVOYER PLUSIEURS SORTIES DU MÊME OBJECT DANS UNE CERTAINE SÉQUENCE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EF00449-0139-49A0-94B9-AB83BA65D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47" y="1868189"/>
            <a:ext cx="10229503" cy="227714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4B4FBEF-DC03-42B4-97C7-69A84B909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4145335"/>
            <a:ext cx="9072562" cy="250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0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556359"/>
            <a:ext cx="10862256" cy="1067342"/>
          </a:xfrm>
        </p:spPr>
        <p:txBody>
          <a:bodyPr anchor="t">
            <a:noAutofit/>
          </a:bodyPr>
          <a:lstStyle/>
          <a:p>
            <a:r>
              <a:rPr lang="fr-CA" sz="3200" dirty="0" err="1">
                <a:solidFill>
                  <a:schemeClr val="accent4"/>
                </a:solidFill>
              </a:rPr>
              <a:t>itoa</a:t>
            </a:r>
            <a:r>
              <a:rPr lang="fr-CA" sz="3200" dirty="0">
                <a:solidFill>
                  <a:schemeClr val="bg2"/>
                </a:solidFill>
              </a:rPr>
              <a:t> </a:t>
            </a:r>
            <a:r>
              <a:rPr lang="fr-CA" sz="3200" dirty="0">
                <a:solidFill>
                  <a:schemeClr val="tx1"/>
                </a:solidFill>
              </a:rPr>
              <a:t>DANS</a:t>
            </a:r>
            <a:r>
              <a:rPr lang="fr-CA" sz="3200" dirty="0">
                <a:solidFill>
                  <a:schemeClr val="bg2"/>
                </a:solidFill>
              </a:rPr>
              <a:t> MAX </a:t>
            </a:r>
            <a:r>
              <a:rPr lang="fr-CA" sz="3200" dirty="0"/>
              <a:t>: CONVERTIR UN MESSAGE MAX EN ASCII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8374636-C803-4826-A54D-ECC00D09F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682" y="4617432"/>
            <a:ext cx="1867161" cy="81926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39D85CD-2F39-48A3-9153-036410092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755" y="2176287"/>
            <a:ext cx="1705213" cy="2505425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884C1BE-93E1-49C1-8686-CF9D3544EF6B}"/>
              </a:ext>
            </a:extLst>
          </p:cNvPr>
          <p:cNvSpPr/>
          <p:nvPr/>
        </p:nvSpPr>
        <p:spPr>
          <a:xfrm rot="10800000">
            <a:off x="6832968" y="3608922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7B77A3E-C55D-4272-AD72-9711BFCB60B4}"/>
              </a:ext>
            </a:extLst>
          </p:cNvPr>
          <p:cNvSpPr txBox="1"/>
          <p:nvPr/>
        </p:nvSpPr>
        <p:spPr>
          <a:xfrm>
            <a:off x="7115807" y="3572339"/>
            <a:ext cx="3213536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La boîte «</a:t>
            </a:r>
            <a:r>
              <a:rPr lang="fr-CA" sz="1200" dirty="0" err="1">
                <a:solidFill>
                  <a:schemeClr val="bg1"/>
                </a:solidFill>
              </a:rPr>
              <a:t>atoi</a:t>
            </a:r>
            <a:r>
              <a:rPr lang="fr-CA" sz="1200" dirty="0">
                <a:solidFill>
                  <a:schemeClr val="bg1"/>
                </a:solidFill>
              </a:rPr>
              <a:t>» convertit les messages Max en ASCII.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C4974F32-5208-4C5E-A10D-E3A155B0B10D}"/>
              </a:ext>
            </a:extLst>
          </p:cNvPr>
          <p:cNvSpPr/>
          <p:nvPr/>
        </p:nvSpPr>
        <p:spPr>
          <a:xfrm rot="10800000">
            <a:off x="6634990" y="3124353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26FE4C8-F6CE-4071-AC78-9BC7BCA9F2DB}"/>
              </a:ext>
            </a:extLst>
          </p:cNvPr>
          <p:cNvSpPr txBox="1"/>
          <p:nvPr/>
        </p:nvSpPr>
        <p:spPr>
          <a:xfrm>
            <a:off x="6917829" y="2721517"/>
            <a:ext cx="3213536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La boîte «trigger» laisse passer le message à «</a:t>
            </a:r>
            <a:r>
              <a:rPr lang="fr-CA" sz="1200" dirty="0" err="1">
                <a:solidFill>
                  <a:schemeClr val="bg1"/>
                </a:solidFill>
              </a:rPr>
              <a:t>atoi</a:t>
            </a:r>
            <a:r>
              <a:rPr lang="fr-CA" sz="1200" dirty="0">
                <a:solidFill>
                  <a:schemeClr val="bg1"/>
                </a:solidFill>
              </a:rPr>
              <a:t>», ensuite, elle envoie un bang à la boîte message «10»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F989762B-40D6-4EEA-9787-6617399DCECD}"/>
              </a:ext>
            </a:extLst>
          </p:cNvPr>
          <p:cNvSpPr/>
          <p:nvPr/>
        </p:nvSpPr>
        <p:spPr>
          <a:xfrm>
            <a:off x="5243681" y="3622822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11C4B3A-3B69-4F45-A332-2A5D2C00C030}"/>
              </a:ext>
            </a:extLst>
          </p:cNvPr>
          <p:cNvSpPr txBox="1"/>
          <p:nvPr/>
        </p:nvSpPr>
        <p:spPr>
          <a:xfrm>
            <a:off x="2072913" y="3596166"/>
            <a:ext cx="3213536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Le code ASCII «10» indique la fin du message!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258BF79-9289-492B-B9E5-1C41AFF0A8ED}"/>
              </a:ext>
            </a:extLst>
          </p:cNvPr>
          <p:cNvSpPr txBox="1"/>
          <p:nvPr/>
        </p:nvSpPr>
        <p:spPr>
          <a:xfrm>
            <a:off x="761016" y="1513754"/>
            <a:ext cx="10912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Ce code reçoit un message, le convertit en ASCII en envoie ensuite le code ASCII «10» pour indiquer la fin du message. </a:t>
            </a:r>
          </a:p>
        </p:txBody>
      </p:sp>
      <p:pic>
        <p:nvPicPr>
          <p:cNvPr id="3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802FBB5-2EA5-4766-9AF4-BE0E87027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799" y="3589988"/>
            <a:ext cx="597421" cy="30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2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BA459-7FF7-4CA1-A40A-BB8F88ED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8284"/>
          </a:xfrm>
        </p:spPr>
        <p:txBody>
          <a:bodyPr>
            <a:normAutofit fontScale="90000"/>
          </a:bodyPr>
          <a:lstStyle/>
          <a:p>
            <a:r>
              <a:rPr lang="fr-CA" dirty="0"/>
              <a:t>ENVOYER DES MESSAGES ASCII DE MAX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91E645A-7424-4919-A312-DE6A4F7C6B4E}"/>
              </a:ext>
            </a:extLst>
          </p:cNvPr>
          <p:cNvGrpSpPr/>
          <p:nvPr/>
        </p:nvGrpSpPr>
        <p:grpSpPr>
          <a:xfrm>
            <a:off x="1051669" y="2390422"/>
            <a:ext cx="9549656" cy="2829528"/>
            <a:chOff x="1051669" y="2390422"/>
            <a:chExt cx="9549656" cy="2829528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38898977-ED0F-4F28-853C-0A89F3D59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1669" y="2390422"/>
              <a:ext cx="9549656" cy="2829528"/>
            </a:xfrm>
            <a:prstGeom prst="rect">
              <a:avLst/>
            </a:prstGeom>
          </p:spPr>
        </p:pic>
        <p:pic>
          <p:nvPicPr>
            <p:cNvPr id="3" name="Image 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C04A9B4F-E296-4606-B16D-121AC44DA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5208" y="3689923"/>
              <a:ext cx="547454" cy="290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773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1858852D-C737-4D31-9FE0-3D7626640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225" y="1790575"/>
            <a:ext cx="2943636" cy="38200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RÉCEPTION DE DONNÉES SÉRIELLES</a:t>
            </a:r>
            <a:endParaRPr lang="fr-CA" sz="32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B503EC3-EBDB-4CA8-A46D-DA18EF2EFBA7}"/>
              </a:ext>
            </a:extLst>
          </p:cNvPr>
          <p:cNvSpPr txBox="1"/>
          <p:nvPr/>
        </p:nvSpPr>
        <p:spPr>
          <a:xfrm>
            <a:off x="838200" y="2787488"/>
            <a:ext cx="2153575" cy="12003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chemeClr val="bg1"/>
                </a:solidFill>
              </a:rPr>
              <a:t>La boîte </a:t>
            </a:r>
            <a:r>
              <a:rPr lang="fr-CA" sz="1200" b="1" i="1" dirty="0" err="1">
                <a:solidFill>
                  <a:schemeClr val="bg1"/>
                </a:solidFill>
              </a:rPr>
              <a:t>metro</a:t>
            </a:r>
            <a:r>
              <a:rPr lang="fr-CA" sz="1200" i="1" dirty="0">
                <a:solidFill>
                  <a:schemeClr val="bg1"/>
                </a:solidFill>
              </a:rPr>
              <a:t> </a:t>
            </a:r>
            <a:r>
              <a:rPr lang="fr-CA" sz="1200" dirty="0">
                <a:solidFill>
                  <a:schemeClr val="bg1"/>
                </a:solidFill>
              </a:rPr>
              <a:t>envoie un </a:t>
            </a:r>
            <a:r>
              <a:rPr lang="fr-CA" sz="1200" i="1" dirty="0">
                <a:solidFill>
                  <a:schemeClr val="bg1"/>
                </a:solidFill>
              </a:rPr>
              <a:t>bang </a:t>
            </a:r>
            <a:r>
              <a:rPr lang="fr-CA" sz="1200" dirty="0">
                <a:solidFill>
                  <a:schemeClr val="bg1"/>
                </a:solidFill>
              </a:rPr>
              <a:t>à chaque ms.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chemeClr val="bg1"/>
                </a:solidFill>
              </a:rPr>
              <a:t>À chaque </a:t>
            </a:r>
            <a:r>
              <a:rPr lang="fr-CA" sz="1200" i="1" dirty="0">
                <a:solidFill>
                  <a:schemeClr val="bg1"/>
                </a:solidFill>
              </a:rPr>
              <a:t>bang</a:t>
            </a:r>
            <a:r>
              <a:rPr lang="fr-CA" sz="1200" dirty="0">
                <a:solidFill>
                  <a:schemeClr val="bg1"/>
                </a:solidFill>
              </a:rPr>
              <a:t>, la boîte </a:t>
            </a:r>
            <a:r>
              <a:rPr lang="fr-CA" sz="1200" i="1" dirty="0">
                <a:solidFill>
                  <a:schemeClr val="bg1"/>
                </a:solidFill>
              </a:rPr>
              <a:t>serial</a:t>
            </a:r>
            <a:r>
              <a:rPr lang="fr-CA" sz="1200" dirty="0">
                <a:solidFill>
                  <a:schemeClr val="bg1"/>
                </a:solidFill>
              </a:rPr>
              <a:t> envoie le contenu du tampon (buffer) de données sérielles reçues.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3AE3288E-41B1-4E4B-9E15-17CE6AD03D9B}"/>
              </a:ext>
            </a:extLst>
          </p:cNvPr>
          <p:cNvSpPr/>
          <p:nvPr/>
        </p:nvSpPr>
        <p:spPr>
          <a:xfrm>
            <a:off x="8365402" y="2013130"/>
            <a:ext cx="760101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7" name="Accolade ouvrante 6">
            <a:extLst>
              <a:ext uri="{FF2B5EF4-FFF2-40B4-BE49-F238E27FC236}">
                <a16:creationId xmlns:a16="http://schemas.microsoft.com/office/drawing/2014/main" id="{DEF3DAD5-869B-429B-B37A-CCFF2FD6D6AE}"/>
              </a:ext>
            </a:extLst>
          </p:cNvPr>
          <p:cNvSpPr/>
          <p:nvPr/>
        </p:nvSpPr>
        <p:spPr>
          <a:xfrm>
            <a:off x="2991775" y="2013441"/>
            <a:ext cx="282839" cy="2332945"/>
          </a:xfrm>
          <a:prstGeom prst="leftBrace">
            <a:avLst>
              <a:gd name="adj1" fmla="val 49945"/>
              <a:gd name="adj2" fmla="val 58187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6F849F1-0ED0-47BD-BFC6-F153392FBFB7}"/>
              </a:ext>
            </a:extLst>
          </p:cNvPr>
          <p:cNvSpPr txBox="1"/>
          <p:nvPr/>
        </p:nvSpPr>
        <p:spPr>
          <a:xfrm>
            <a:off x="6357175" y="2064498"/>
            <a:ext cx="2077184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Imprime tous les ports disponibles dans la </a:t>
            </a:r>
            <a:r>
              <a:rPr lang="fr-CA" sz="1200" i="1" dirty="0">
                <a:solidFill>
                  <a:schemeClr val="bg1"/>
                </a:solidFill>
              </a:rPr>
              <a:t>console Max. </a:t>
            </a:r>
            <a:endParaRPr lang="fr-CA" sz="1200" dirty="0">
              <a:solidFill>
                <a:schemeClr val="bg1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EC65865C-DD34-43F0-BB63-BE29B7120B54}"/>
              </a:ext>
            </a:extLst>
          </p:cNvPr>
          <p:cNvSpPr/>
          <p:nvPr/>
        </p:nvSpPr>
        <p:spPr>
          <a:xfrm rot="10800000">
            <a:off x="3869441" y="5270973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78E852-BF22-4C97-9836-DE8D1C6B3F53}"/>
              </a:ext>
            </a:extLst>
          </p:cNvPr>
          <p:cNvSpPr txBox="1"/>
          <p:nvPr/>
        </p:nvSpPr>
        <p:spPr>
          <a:xfrm>
            <a:off x="4146624" y="5183321"/>
            <a:ext cx="2377512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Impression dans la </a:t>
            </a:r>
            <a:r>
              <a:rPr lang="fr-CA" sz="1200" i="1" dirty="0">
                <a:solidFill>
                  <a:schemeClr val="bg1"/>
                </a:solidFill>
              </a:rPr>
              <a:t>console Max </a:t>
            </a:r>
            <a:r>
              <a:rPr lang="fr-CA" sz="1200" dirty="0">
                <a:solidFill>
                  <a:schemeClr val="bg1"/>
                </a:solidFill>
              </a:rPr>
              <a:t>des données reçues.</a:t>
            </a:r>
            <a:endParaRPr lang="fr-CA" sz="1200" i="1" dirty="0">
              <a:solidFill>
                <a:schemeClr val="bg1"/>
              </a:solidFill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540ECC98-45B2-4983-A4A3-363E4275858E}"/>
              </a:ext>
            </a:extLst>
          </p:cNvPr>
          <p:cNvSpPr/>
          <p:nvPr/>
        </p:nvSpPr>
        <p:spPr>
          <a:xfrm rot="10800000">
            <a:off x="5051671" y="3945743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6965F54-178F-4B9F-81F7-EAC08EE93836}"/>
              </a:ext>
            </a:extLst>
          </p:cNvPr>
          <p:cNvSpPr txBox="1"/>
          <p:nvPr/>
        </p:nvSpPr>
        <p:spPr>
          <a:xfrm>
            <a:off x="5305775" y="3853389"/>
            <a:ext cx="3213536" cy="1015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chemeClr val="bg1"/>
                </a:solidFill>
              </a:rPr>
              <a:t>La boîte </a:t>
            </a:r>
            <a:r>
              <a:rPr lang="fr-CA" sz="1200" b="1" i="1" dirty="0">
                <a:solidFill>
                  <a:schemeClr val="bg1"/>
                </a:solidFill>
              </a:rPr>
              <a:t>serial</a:t>
            </a:r>
            <a:r>
              <a:rPr lang="fr-CA" sz="1200" i="1" dirty="0">
                <a:solidFill>
                  <a:schemeClr val="bg1"/>
                </a:solidFill>
              </a:rPr>
              <a:t> </a:t>
            </a:r>
            <a:r>
              <a:rPr lang="fr-CA" sz="1200" dirty="0">
                <a:solidFill>
                  <a:schemeClr val="bg1"/>
                </a:solidFill>
              </a:rPr>
              <a:t>permet l’entrée et la sortie de données sérielles.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chemeClr val="bg1"/>
                </a:solidFill>
              </a:rPr>
              <a:t>L’argument @baud permet de configurer la </a:t>
            </a:r>
            <a:r>
              <a:rPr lang="fr-CA" sz="1200" b="1" dirty="0">
                <a:solidFill>
                  <a:schemeClr val="bg1"/>
                </a:solidFill>
              </a:rPr>
              <a:t>vitesse de communication qui doit être la que même dans le code Arduino</a:t>
            </a:r>
            <a:r>
              <a:rPr lang="fr-CA" sz="12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D662C557-95F1-49AB-92DF-D4A7BC8500C3}"/>
              </a:ext>
            </a:extLst>
          </p:cNvPr>
          <p:cNvSpPr/>
          <p:nvPr/>
        </p:nvSpPr>
        <p:spPr>
          <a:xfrm rot="10800000">
            <a:off x="5810759" y="2257443"/>
            <a:ext cx="546415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54919699-7FBC-464F-B6CD-D4AA87FC7370}"/>
              </a:ext>
            </a:extLst>
          </p:cNvPr>
          <p:cNvSpPr/>
          <p:nvPr/>
        </p:nvSpPr>
        <p:spPr>
          <a:xfrm rot="10800000">
            <a:off x="6026987" y="2669891"/>
            <a:ext cx="414358" cy="22368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103B89A-20D1-4BF2-9F0D-634682EAA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174" y="1549207"/>
            <a:ext cx="2551568" cy="238028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8CCC45C-F47B-4E35-BBC6-0F598D277D1B}"/>
              </a:ext>
            </a:extLst>
          </p:cNvPr>
          <p:cNvSpPr txBox="1"/>
          <p:nvPr/>
        </p:nvSpPr>
        <p:spPr>
          <a:xfrm>
            <a:off x="6376761" y="3265181"/>
            <a:ext cx="2077184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b="1" dirty="0">
                <a:solidFill>
                  <a:schemeClr val="bg1"/>
                </a:solidFill>
              </a:rPr>
              <a:t>Ferme</a:t>
            </a:r>
            <a:r>
              <a:rPr lang="fr-CA" sz="1200" dirty="0">
                <a:solidFill>
                  <a:schemeClr val="bg1"/>
                </a:solidFill>
              </a:rPr>
              <a:t> la connexion.</a:t>
            </a:r>
          </a:p>
        </p:txBody>
      </p:sp>
      <p:sp>
        <p:nvSpPr>
          <p:cNvPr id="19" name="Accolade ouvrante 18">
            <a:extLst>
              <a:ext uri="{FF2B5EF4-FFF2-40B4-BE49-F238E27FC236}">
                <a16:creationId xmlns:a16="http://schemas.microsoft.com/office/drawing/2014/main" id="{2B5B2A45-5F81-4D7C-8A4E-5D6DC726D1D6}"/>
              </a:ext>
            </a:extLst>
          </p:cNvPr>
          <p:cNvSpPr/>
          <p:nvPr/>
        </p:nvSpPr>
        <p:spPr>
          <a:xfrm rot="16200000">
            <a:off x="9751619" y="1529569"/>
            <a:ext cx="282839" cy="1573597"/>
          </a:xfrm>
          <a:prstGeom prst="leftBrace">
            <a:avLst>
              <a:gd name="adj1" fmla="val 49945"/>
              <a:gd name="adj2" fmla="val 54002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54E3356-2C49-4E3D-BB26-487042FCA6C3}"/>
              </a:ext>
            </a:extLst>
          </p:cNvPr>
          <p:cNvSpPr txBox="1"/>
          <p:nvPr/>
        </p:nvSpPr>
        <p:spPr>
          <a:xfrm>
            <a:off x="9106240" y="2607496"/>
            <a:ext cx="2332945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Une lettre (i.e. un genre de raccourci) est associée à chaque port sériel.</a:t>
            </a: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42797F23-8618-4BC5-A1AC-96A66052598A}"/>
              </a:ext>
            </a:extLst>
          </p:cNvPr>
          <p:cNvSpPr/>
          <p:nvPr/>
        </p:nvSpPr>
        <p:spPr>
          <a:xfrm rot="10800000">
            <a:off x="6025765" y="3300173"/>
            <a:ext cx="414358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95A25C7-0CB1-489E-948A-3E0286B3CF9F}"/>
              </a:ext>
            </a:extLst>
          </p:cNvPr>
          <p:cNvSpPr txBox="1"/>
          <p:nvPr/>
        </p:nvSpPr>
        <p:spPr>
          <a:xfrm>
            <a:off x="6238216" y="2607496"/>
            <a:ext cx="2659622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b="1" dirty="0">
                <a:solidFill>
                  <a:schemeClr val="bg1"/>
                </a:solidFill>
                <a:ea typeface="+mn-lt"/>
                <a:cs typeface="+mn-lt"/>
              </a:rPr>
              <a:t>Cliquer pour ouvrir </a:t>
            </a:r>
            <a:r>
              <a:rPr lang="fr-CA" sz="1200" dirty="0">
                <a:solidFill>
                  <a:schemeClr val="bg1"/>
                </a:solidFill>
                <a:ea typeface="+mn-lt"/>
                <a:cs typeface="+mn-lt"/>
              </a:rPr>
              <a:t>la connexion sérielle avec le port choisi (</a:t>
            </a:r>
            <a:r>
              <a:rPr lang="fr-CA" sz="1200" b="1" dirty="0">
                <a:solidFill>
                  <a:schemeClr val="bg1"/>
                </a:solidFill>
                <a:ea typeface="+mn-lt"/>
                <a:cs typeface="+mn-lt"/>
              </a:rPr>
              <a:t>h</a:t>
            </a:r>
            <a:r>
              <a:rPr lang="fr-CA" sz="1200" dirty="0">
                <a:solidFill>
                  <a:schemeClr val="bg1"/>
                </a:solidFill>
                <a:ea typeface="+mn-lt"/>
                <a:cs typeface="+mn-lt"/>
              </a:rPr>
              <a:t> dans ce cas). </a:t>
            </a:r>
            <a:endParaRPr lang="en-US" sz="12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43568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Thème Office">
  <a:themeElements>
    <a:clrScheme name="Personnalisé 1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0000"/>
      </a:hlink>
      <a:folHlink>
        <a:srgbClr val="000000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8077_TF78646930.potx" id="{88E147E2-3A88-4C0F-8E02-054B64DE33C6}" vid="{6FE73DC7-F173-45ED-9D6C-9824553470A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CD3BD1AD87D54D93EC3B048FD09070" ma:contentTypeVersion="11" ma:contentTypeDescription="Crée un document." ma:contentTypeScope="" ma:versionID="41517c42235082875bb737fb2c657b45">
  <xsd:schema xmlns:xsd="http://www.w3.org/2001/XMLSchema" xmlns:xs="http://www.w3.org/2001/XMLSchema" xmlns:p="http://schemas.microsoft.com/office/2006/metadata/properties" xmlns:ns3="3af51170-2ce2-4006-8386-511101e971ef" xmlns:ns4="d62bf29e-04a8-4b16-841f-7e0357422469" targetNamespace="http://schemas.microsoft.com/office/2006/metadata/properties" ma:root="true" ma:fieldsID="49f6360b161555d2c93f4ed894218b51" ns3:_="" ns4:_="">
    <xsd:import namespace="3af51170-2ce2-4006-8386-511101e971ef"/>
    <xsd:import namespace="d62bf29e-04a8-4b16-841f-7e03574224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f51170-2ce2-4006-8386-511101e971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bf29e-04a8-4b16-841f-7e035742246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DE6D2A-0A40-4DAB-B8AE-656243D6AB3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6617351-D871-487C-A760-1F61FC139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f51170-2ce2-4006-8386-511101e971ef"/>
    <ds:schemaRef ds:uri="d62bf29e-04a8-4b16-841f-7e03574224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3083</Words>
  <Application>Microsoft Office PowerPoint</Application>
  <PresentationFormat>Grand écran</PresentationFormat>
  <Paragraphs>440</Paragraphs>
  <Slides>55</Slides>
  <Notes>7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2" baseType="lpstr">
      <vt:lpstr>Gill Sans MT</vt:lpstr>
      <vt:lpstr>Arial</vt:lpstr>
      <vt:lpstr>Gill Sans Nova Light</vt:lpstr>
      <vt:lpstr>Calibri</vt:lpstr>
      <vt:lpstr>Symbol</vt:lpstr>
      <vt:lpstr>Thème Office</vt:lpstr>
      <vt:lpstr>Image</vt:lpstr>
      <vt:lpstr>LES BASES DE MAX</vt:lpstr>
      <vt:lpstr>AIDE</vt:lpstr>
      <vt:lpstr>SNAPSHOTS : SAUVEGARDER LES PARAMÈTRES DES OBJETS D’INTERFACE VISUEL (UI)</vt:lpstr>
      <vt:lpstr>LOADBANG :  EXÉCUTER DU CODE AU DÉMARRAGE</vt:lpstr>
      <vt:lpstr>MAX : itoa CONVERSION DES ENTRIERS EN ASCII</vt:lpstr>
      <vt:lpstr>trigger DANS MAX : ENVOYER PLUSIEURS SORTIES DU MÊME OBJECT DANS UNE CERTAINE SÉQUENCE</vt:lpstr>
      <vt:lpstr>itoa DANS MAX : CONVERTIR UN MESSAGE MAX EN ASCII</vt:lpstr>
      <vt:lpstr>ENVOYER DES MESSAGES ASCII DE MAX</vt:lpstr>
      <vt:lpstr>MAX : RÉCEPTION DE DONNÉES SÉRIELLES</vt:lpstr>
      <vt:lpstr>EXERCICE A</vt:lpstr>
      <vt:lpstr>MAX : itoa CONVERSION DES ENTRIERS EN ASCII</vt:lpstr>
      <vt:lpstr>EXERCICE B</vt:lpstr>
      <vt:lpstr>MAX : SÉLECTIONNER LA DESTINATION DES MESSAGES</vt:lpstr>
      <vt:lpstr>MAX : GROUPER DES ÉLÉMENTS</vt:lpstr>
      <vt:lpstr>MAX : SÉLECTIONNER ET GROUPER</vt:lpstr>
      <vt:lpstr>RECONSTITUER UN MESSAGE</vt:lpstr>
      <vt:lpstr>EXERCICE C</vt:lpstr>
      <vt:lpstr>INSTALLER LA BIBLIOTHÈQUE «ASCIIMASSAGE»</vt:lpstr>
      <vt:lpstr>BIBLIOTHÈQUE «ASCIIMASSAGE» DANS ARDUINO</vt:lpstr>
      <vt:lpstr>ALLUMEZ UNE DEL À PARTIR DE MAX</vt:lpstr>
      <vt:lpstr>TAMISER UNE DEL À PARTIR DE MAX</vt:lpstr>
      <vt:lpstr>Présentation PowerPoint</vt:lpstr>
      <vt:lpstr>PROGRAMMER : DÉCLENCHER UN SON DANS MAX LORSQU’ON REÇOIT UN «0»</vt:lpstr>
      <vt:lpstr>MAX : «ROUTER» LA DESTINATION DES MESSAGES</vt:lpstr>
      <vt:lpstr>MAX : CONVERTIR DU TEXTE EN MESSAGES</vt:lpstr>
      <vt:lpstr>PROGRAMMER ARDUINO :  ENVOYER LE CHANGEMENT DE VALEUR DE L’INTERRUPTEUR PRÉCÉDÉ DU MOT «BOUTON»</vt:lpstr>
      <vt:lpstr>PROGRAMMER MAX : RECEVOIR UN MESSAGE QUI COMMENCE PAR LE MOT «BOUTON»</vt:lpstr>
      <vt:lpstr>MAX : SCALE POUR CONVERTIR DES ÉCHELLES</vt:lpstr>
      <vt:lpstr>MAX : DIFFÉRENCIER LES BOÎTES DE NOMBRE INT ET FLOAT</vt:lpstr>
      <vt:lpstr>PROGRAMMER ARDUINO : ENVOYER LA VALEUR DU POTENTIOMÈTRE DANS UN MESSAGE QUI COMMENCE PAR LE MOT «POT»</vt:lpstr>
      <vt:lpstr>PROGRAMMER MAX : RECEVOIR UN MESSAGE QUI COMMENCE PAR LE MOT «POT»</vt:lpstr>
      <vt:lpstr>EXERCICE F</vt:lpstr>
      <vt:lpstr>INTERRUPTEUR + POTENTIOMÈTRE</vt:lpstr>
      <vt:lpstr>PROGRAMMER ARDUINO : ENVOYER UN MESSAGE «POT» POUR LE POTENTIOMÈTRE ET «BOUTON» POUR L’INTERRUPTEUR</vt:lpstr>
      <vt:lpstr>PROGRAMMER MAX : DISCRIMINER ENTRE LES MESSAGES «POT» ET «BOUTON»</vt:lpstr>
      <vt:lpstr>CONNECTER ENSEMBLE</vt:lpstr>
      <vt:lpstr>PROGRAMMER ARDUINO ET MAX : CONTRÔLER UNE DEL AVEC UN MESSAGE NUMÉRIQUE (ASCII)</vt:lpstr>
      <vt:lpstr>PROGRAMMER MAX : CONTÔLER LE VOLUME D’UN SIGNAL</vt:lpstr>
      <vt:lpstr>PROGRAMMER MAX : DÉTECTER LORSQU’UNE VALEUR DÉPASSE UN SEUIL</vt:lpstr>
      <vt:lpstr>PROGRAMMER MAX : BASCULER D’ÉTAT AVEC «TOGGLE»</vt:lpstr>
      <vt:lpstr>PROGRAMMER MAX : DÉCLENCHER UN SON ALÉATOIRE</vt:lpstr>
      <vt:lpstr>PROGRAMMER MAX : COMPTER LE NOMBRE DE «BANG» ET DÉCLENCHER DES SONS DIFFÉRENTS</vt:lpstr>
      <vt:lpstr>PROGRAMMER MAX : CRÉER DÉLAIS</vt:lpstr>
      <vt:lpstr>PROGRAMMER MAX : CRÉER DES RAMPES (FONDUS)</vt:lpstr>
      <vt:lpstr>PROGRAMMER MAX :  APPUYER PLUSIEURS FOIS SUR UN BOUTON POUR CONTINUER LA LECTURE </vt:lpstr>
      <vt:lpstr>VIDÉO DANS MAX</vt:lpstr>
      <vt:lpstr>LES OBJETS VIZZIE</vt:lpstr>
      <vt:lpstr>JOUER UNE VIDÉO AVEC DU SON</vt:lpstr>
      <vt:lpstr>AJOUTER DES EFFETS ET DES TRANSFORMATIONS</vt:lpstr>
      <vt:lpstr>CONTRÔLER DES PARAMÈTRES</vt:lpstr>
      <vt:lpstr>ADAPTER LES SORTIES AUX ENTRÉES</vt:lpstr>
      <vt:lpstr>MAX : RÉCEPTION DE DONNÉES SÉRIELLES</vt:lpstr>
      <vt:lpstr>MAX : CONVERSION DES ENTRIERS EN ASCII</vt:lpstr>
      <vt:lpstr>MAX : RECONSTITUTION DU MESSAGE ASCII</vt:lpstr>
      <vt:lpstr>MAX : RECONSTITUTION D’UN MESSAGE ASCII AVEC SÉLECTEUR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RECEVOIR DANS MAX</dc:title>
  <dc:creator/>
  <cp:lastModifiedBy/>
  <cp:revision>170</cp:revision>
  <dcterms:created xsi:type="dcterms:W3CDTF">2021-09-09T11:49:46Z</dcterms:created>
  <dcterms:modified xsi:type="dcterms:W3CDTF">2022-09-12T21:48:16Z</dcterms:modified>
</cp:coreProperties>
</file>